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7" r:id="rId2"/>
    <p:sldId id="279" r:id="rId3"/>
    <p:sldId id="330" r:id="rId4"/>
    <p:sldId id="356" r:id="rId5"/>
    <p:sldId id="357" r:id="rId6"/>
    <p:sldId id="358" r:id="rId7"/>
    <p:sldId id="355" r:id="rId8"/>
    <p:sldId id="353" r:id="rId9"/>
    <p:sldId id="354" r:id="rId10"/>
    <p:sldId id="323" r:id="rId11"/>
    <p:sldId id="359" r:id="rId12"/>
    <p:sldId id="350" r:id="rId13"/>
    <p:sldId id="360" r:id="rId14"/>
    <p:sldId id="361" r:id="rId15"/>
    <p:sldId id="362" r:id="rId16"/>
    <p:sldId id="363" r:id="rId17"/>
    <p:sldId id="364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2E"/>
    <a:srgbClr val="DA0000"/>
    <a:srgbClr val="FFD365"/>
    <a:srgbClr val="E1D473"/>
    <a:srgbClr val="334286"/>
    <a:srgbClr val="E1002B"/>
    <a:srgbClr val="0062BA"/>
    <a:srgbClr val="A21630"/>
    <a:srgbClr val="FFA733"/>
    <a:srgbClr val="D0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395" autoAdjust="0"/>
  </p:normalViewPr>
  <p:slideViewPr>
    <p:cSldViewPr snapToGrid="0" snapToObjects="1">
      <p:cViewPr>
        <p:scale>
          <a:sx n="60" d="100"/>
          <a:sy n="60" d="100"/>
        </p:scale>
        <p:origin x="-210" y="-402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_ASTRAL\1&#1101;&#1087;(&#1056;&#1040;&#1049;&#1054;&#1053;&#1067;)\2020\&#1050;&#1086;&#1087;&#1080;&#1103;%20&#1050;&#1086;&#1087;&#1080;&#1103;%20&#1054;&#1041;&#1065;&#1048;&#1049;_20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272142999414289E-2"/>
          <c:y val="3.1188673799427941E-2"/>
          <c:w val="0.96150936731676895"/>
          <c:h val="0.8427975138169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84.7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88.7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89.7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77"/>
        <c:axId val="109591168"/>
        <c:axId val="109597056"/>
      </c:barChart>
      <c:catAx>
        <c:axId val="10959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597056"/>
        <c:crosses val="autoZero"/>
        <c:auto val="1"/>
        <c:lblAlgn val="ctr"/>
        <c:lblOffset val="100"/>
        <c:noMultiLvlLbl val="0"/>
      </c:catAx>
      <c:valAx>
        <c:axId val="109597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9591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1324839394441729E-2"/>
          <c:y val="0.91248319191727534"/>
          <c:w val="0.98867516060555827"/>
          <c:h val="6.878859161600176E-2"/>
        </c:manualLayout>
      </c:layout>
      <c:overlay val="1"/>
      <c:txPr>
        <a:bodyPr/>
        <a:lstStyle/>
        <a:p>
          <a:pPr>
            <a:defRPr sz="14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82,3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83,8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91,6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92,2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92,3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92,5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92,9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93,5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93,7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94,2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94,2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94,7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95,0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95,7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96,1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96,9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97,0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97,1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97,7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98,1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98,2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99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99,2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99,7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99,8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99,9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Лист1!$E$4:$E$29</c:f>
              <c:strCache>
                <c:ptCount val="26"/>
                <c:pt idx="0">
                  <c:v>Мещовский</c:v>
                </c:pt>
                <c:pt idx="1">
                  <c:v>Малоярославецкий</c:v>
                </c:pt>
                <c:pt idx="2">
                  <c:v>Ферзиковский</c:v>
                </c:pt>
                <c:pt idx="3">
                  <c:v>Дзержинский</c:v>
                </c:pt>
                <c:pt idx="4">
                  <c:v>Калуга</c:v>
                </c:pt>
                <c:pt idx="5">
                  <c:v>Перемышльский</c:v>
                </c:pt>
                <c:pt idx="6">
                  <c:v>Куйбышевский</c:v>
                </c:pt>
                <c:pt idx="7">
                  <c:v>Людиновский</c:v>
                </c:pt>
                <c:pt idx="8">
                  <c:v>Обнинск</c:v>
                </c:pt>
                <c:pt idx="9">
                  <c:v>Медынский</c:v>
                </c:pt>
                <c:pt idx="10">
                  <c:v>Боровский</c:v>
                </c:pt>
                <c:pt idx="11">
                  <c:v>Жиздринский</c:v>
                </c:pt>
                <c:pt idx="12">
                  <c:v>Жуковский</c:v>
                </c:pt>
                <c:pt idx="13">
                  <c:v>Ульяновский</c:v>
                </c:pt>
                <c:pt idx="14">
                  <c:v>Кировский</c:v>
                </c:pt>
                <c:pt idx="15">
                  <c:v>Барятинский</c:v>
                </c:pt>
                <c:pt idx="16">
                  <c:v>Тарусский</c:v>
                </c:pt>
                <c:pt idx="17">
                  <c:v>Юхновский</c:v>
                </c:pt>
                <c:pt idx="18">
                  <c:v>Козельский</c:v>
                </c:pt>
                <c:pt idx="19">
                  <c:v>Хвастовичский</c:v>
                </c:pt>
                <c:pt idx="20">
                  <c:v>Спас-Деменский</c:v>
                </c:pt>
                <c:pt idx="21">
                  <c:v>Сухиничский</c:v>
                </c:pt>
                <c:pt idx="22">
                  <c:v>Бабынинский</c:v>
                </c:pt>
                <c:pt idx="23">
                  <c:v>Мосальский</c:v>
                </c:pt>
                <c:pt idx="24">
                  <c:v>Думиничский</c:v>
                </c:pt>
                <c:pt idx="25">
                  <c:v>Износковский</c:v>
                </c:pt>
              </c:strCache>
            </c:strRef>
          </c:cat>
          <c:val>
            <c:numRef>
              <c:f>Лист1!$F$4:$F$29</c:f>
              <c:numCache>
                <c:formatCode>0.0%</c:formatCode>
                <c:ptCount val="26"/>
                <c:pt idx="0">
                  <c:v>0.82306830907054873</c:v>
                </c:pt>
                <c:pt idx="1">
                  <c:v>0.83790965456155886</c:v>
                </c:pt>
                <c:pt idx="2">
                  <c:v>0.91577973160573811</c:v>
                </c:pt>
                <c:pt idx="3">
                  <c:v>0.9223093371347113</c:v>
                </c:pt>
                <c:pt idx="4">
                  <c:v>0.92300000000000004</c:v>
                </c:pt>
                <c:pt idx="5">
                  <c:v>0.92490613266583233</c:v>
                </c:pt>
                <c:pt idx="6">
                  <c:v>0.9285714285714286</c:v>
                </c:pt>
                <c:pt idx="7">
                  <c:v>0.93488943488943488</c:v>
                </c:pt>
                <c:pt idx="8">
                  <c:v>0.93664450527962451</c:v>
                </c:pt>
                <c:pt idx="9">
                  <c:v>0.94162924951892235</c:v>
                </c:pt>
                <c:pt idx="10">
                  <c:v>0.94210983017230698</c:v>
                </c:pt>
                <c:pt idx="11">
                  <c:v>0.94709897610921501</c:v>
                </c:pt>
                <c:pt idx="12">
                  <c:v>0.9503401360544218</c:v>
                </c:pt>
                <c:pt idx="13">
                  <c:v>0.95679012345679015</c:v>
                </c:pt>
                <c:pt idx="14">
                  <c:v>0.96069228512760341</c:v>
                </c:pt>
                <c:pt idx="15">
                  <c:v>0.96895213454075035</c:v>
                </c:pt>
                <c:pt idx="16">
                  <c:v>0.97038499506416587</c:v>
                </c:pt>
                <c:pt idx="17">
                  <c:v>0.97090701654306899</c:v>
                </c:pt>
                <c:pt idx="18">
                  <c:v>0.97707659115426104</c:v>
                </c:pt>
                <c:pt idx="19">
                  <c:v>0.98070939639079024</c:v>
                </c:pt>
                <c:pt idx="20">
                  <c:v>0.98209718670076729</c:v>
                </c:pt>
                <c:pt idx="21">
                  <c:v>0.99029420685471636</c:v>
                </c:pt>
                <c:pt idx="22">
                  <c:v>0.99197055871528939</c:v>
                </c:pt>
                <c:pt idx="23">
                  <c:v>0.99677419354838714</c:v>
                </c:pt>
                <c:pt idx="24">
                  <c:v>0.998</c:v>
                </c:pt>
                <c:pt idx="25">
                  <c:v>0.999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7525760"/>
        <c:axId val="77527296"/>
      </c:barChart>
      <c:catAx>
        <c:axId val="775257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77527296"/>
        <c:crosses val="autoZero"/>
        <c:auto val="1"/>
        <c:lblAlgn val="ctr"/>
        <c:lblOffset val="100"/>
        <c:noMultiLvlLbl val="0"/>
      </c:catAx>
      <c:valAx>
        <c:axId val="77527296"/>
        <c:scaling>
          <c:orientation val="minMax"/>
          <c:max val="1"/>
        </c:scaling>
        <c:delete val="1"/>
        <c:axPos val="b"/>
        <c:numFmt formatCode="0.0%" sourceLinked="1"/>
        <c:majorTickMark val="out"/>
        <c:minorTickMark val="none"/>
        <c:tickLblPos val="nextTo"/>
        <c:crossAx val="77525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01355487311615"/>
          <c:y val="0.20190780018396409"/>
          <c:w val="0.65651012987120694"/>
          <c:h val="0.47995708346417387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5.62619481357352E-2"/>
                  <c:y val="-0.11007958079140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347813842170355"/>
                  <c:y val="7.0223912250993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84466974705801E-2"/>
                  <c:y val="-0.11300559929351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Лист1!$A$1:$A$3</c:f>
              <c:strCache>
                <c:ptCount val="3"/>
                <c:pt idx="0">
                  <c:v>печатные СМИ</c:v>
                </c:pt>
                <c:pt idx="1">
                  <c:v>интернет-СМИ</c:v>
                </c:pt>
                <c:pt idx="2">
                  <c:v>телевидение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164</c:v>
                </c:pt>
                <c:pt idx="1">
                  <c:v>1177</c:v>
                </c:pt>
                <c:pt idx="2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4.9195782192249182E-2"/>
          <c:y val="0.72410594583087307"/>
          <c:w val="0.68983566453377121"/>
          <c:h val="0.2377668811107995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219743208568463E-2"/>
          <c:y val="7.4701848131127971E-2"/>
          <c:w val="0.64549142027471462"/>
          <c:h val="0.50513146433619571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3.3333333333333381E-2"/>
                  <c:y val="-0.13531829220953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3259206355297052"/>
                  <c:y val="3.9980404516453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166666666666666E-2"/>
                  <c:y val="-8.9187056229012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Лист1!$A$1:$A$3</c:f>
              <c:strCache>
                <c:ptCount val="3"/>
                <c:pt idx="0">
                  <c:v>публикации</c:v>
                </c:pt>
                <c:pt idx="1">
                  <c:v>опубликовано раз</c:v>
                </c:pt>
                <c:pt idx="2">
                  <c:v>в СМИ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219</c:v>
                </c:pt>
                <c:pt idx="1">
                  <c:v>395</c:v>
                </c:pt>
                <c:pt idx="2">
                  <c:v>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7.7640143195689848E-2"/>
          <c:y val="0.66724405333531822"/>
          <c:w val="0.84361789989860247"/>
          <c:h val="0.2448343307447373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158729630437222E-2"/>
          <c:y val="0.18460187819066018"/>
          <c:w val="0.67295445871373571"/>
          <c:h val="0.49852032863152002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4.1666666666666664E-2"/>
                  <c:y val="-0.102382750253269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555555555555561E-2"/>
                  <c:y val="9.3075227502972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88888888888889E-2"/>
                  <c:y val="-0.16367119966639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Лист1!$A$1:$A$3</c:f>
              <c:strCache>
                <c:ptCount val="3"/>
                <c:pt idx="0">
                  <c:v>пресс-релизы</c:v>
                </c:pt>
                <c:pt idx="1">
                  <c:v>опубликовано раз</c:v>
                </c:pt>
                <c:pt idx="2">
                  <c:v>в СМИ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42</c:v>
                </c:pt>
                <c:pt idx="1">
                  <c:v>131</c:v>
                </c:pt>
                <c:pt idx="2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4.7278984463992202E-2"/>
          <c:y val="0.7905510605788002"/>
          <c:w val="0.88548496491256989"/>
          <c:h val="0.182865461346542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561144415543629E-2"/>
          <c:y val="7.8840053405841409E-2"/>
          <c:w val="0.68425268129642502"/>
          <c:h val="0.50473974738955041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1280438086027633"/>
                  <c:y val="-0.11611290562946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1585226640877395"/>
                  <c:y val="9.289032450357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182873132909852"/>
                  <c:y val="-0.127724196192410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Лист1!$A$1:$A$3</c:f>
              <c:strCache>
                <c:ptCount val="3"/>
                <c:pt idx="0">
                  <c:v>пресс-релизы</c:v>
                </c:pt>
                <c:pt idx="1">
                  <c:v>опубликовано раз</c:v>
                </c:pt>
                <c:pt idx="2">
                  <c:v>в СМИ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30</c:v>
                </c:pt>
                <c:pt idx="1">
                  <c:v>79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3.5983352182904937E-2"/>
          <c:y val="0.70414387702723957"/>
          <c:w val="0.90446536362030083"/>
          <c:h val="0.235607991997742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08839589137749"/>
          <c:y val="0.15768261079191612"/>
          <c:w val="0.61854988068430306"/>
          <c:h val="0.48261224280248743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6.8124202759083846E-2"/>
                  <c:y val="-0.17008852639050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170679200089544"/>
                  <c:y val="8.5044263195253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207429793628365E-2"/>
                  <c:y val="-0.10630532899406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Лист1!$A$1:$A$3</c:f>
              <c:strCache>
                <c:ptCount val="3"/>
                <c:pt idx="0">
                  <c:v>пресс-выпуски</c:v>
                </c:pt>
                <c:pt idx="1">
                  <c:v>опубликовано раз</c:v>
                </c:pt>
                <c:pt idx="2">
                  <c:v>в СМИ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147</c:v>
                </c:pt>
                <c:pt idx="1">
                  <c:v>185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18875131233595802"/>
          <c:y val="0.76176521694629218"/>
          <c:w val="0.80742271300256796"/>
          <c:h val="0.235607991997742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0.3304</cdr:x>
      <cdr:y>0.29061</cdr:y>
    </cdr:from>
    <cdr:to>
      <cdr:x>0.58754</cdr:x>
      <cdr:y>0.49049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23921" y="1041552"/>
          <a:ext cx="719051" cy="71637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4.png"/><Relationship Id="rId7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11" Type="http://schemas.openxmlformats.org/officeDocument/2006/relationships/image" Target="../media/image45.png"/><Relationship Id="rId5" Type="http://schemas.openxmlformats.org/officeDocument/2006/relationships/image" Target="../media/image15.png"/><Relationship Id="rId10" Type="http://schemas.openxmlformats.org/officeDocument/2006/relationships/image" Target="../media/image44.png"/><Relationship Id="rId4" Type="http://schemas.openxmlformats.org/officeDocument/2006/relationships/image" Target="../media/image13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41.png"/><Relationship Id="rId3" Type="http://schemas.openxmlformats.org/officeDocument/2006/relationships/chart" Target="../charts/chart4.xml"/><Relationship Id="rId7" Type="http://schemas.openxmlformats.org/officeDocument/2006/relationships/image" Target="../media/image50.png"/><Relationship Id="rId12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7.xml"/><Relationship Id="rId11" Type="http://schemas.openxmlformats.org/officeDocument/2006/relationships/image" Target="../media/image15.png"/><Relationship Id="rId5" Type="http://schemas.openxmlformats.org/officeDocument/2006/relationships/chart" Target="../charts/chart6.xml"/><Relationship Id="rId15" Type="http://schemas.openxmlformats.org/officeDocument/2006/relationships/image" Target="../media/image13.png"/><Relationship Id="rId10" Type="http://schemas.openxmlformats.org/officeDocument/2006/relationships/image" Target="../media/image53.png"/><Relationship Id="rId4" Type="http://schemas.openxmlformats.org/officeDocument/2006/relationships/chart" Target="../charts/chart5.xml"/><Relationship Id="rId9" Type="http://schemas.openxmlformats.org/officeDocument/2006/relationships/image" Target="../media/image52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png"/><Relationship Id="rId7" Type="http://schemas.openxmlformats.org/officeDocument/2006/relationships/image" Target="../media/image55.pn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4.png"/><Relationship Id="rId11" Type="http://schemas.openxmlformats.org/officeDocument/2006/relationships/image" Target="../media/image17.png"/><Relationship Id="rId5" Type="http://schemas.openxmlformats.org/officeDocument/2006/relationships/image" Target="../media/image25.png"/><Relationship Id="rId10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29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</p:spPr>
        <p:txBody>
          <a:bodyPr/>
          <a:lstStyle/>
          <a:p>
            <a:r>
              <a:rPr lang="ru-RU" dirty="0" smtClean="0"/>
              <a:t>КАЛУГАСТАТ 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2979" y="5527407"/>
            <a:ext cx="6463862" cy="788421"/>
          </a:xfrm>
        </p:spPr>
        <p:txBody>
          <a:bodyPr/>
          <a:lstStyle/>
          <a:p>
            <a:r>
              <a:rPr lang="ru-RU" dirty="0" smtClean="0"/>
              <a:t>Отчет «О деятельности за 2020 год»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6499105" cy="9368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СБОР СТАТИСТИЧЕСКИХ ДАННЫХ</a:t>
            </a:r>
            <a:endParaRPr lang="ru-RU" cap="all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330821"/>
              </p:ext>
            </p:extLst>
          </p:nvPr>
        </p:nvGraphicFramePr>
        <p:xfrm>
          <a:off x="1211982" y="2434134"/>
          <a:ext cx="7572336" cy="3463502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524112">
                  <a:extLst>
                    <a:ext uri="{9D8B030D-6E8A-4147-A177-3AD203B41FA5}">
                      <a16:colId xmlns="" xmlns:a16="http://schemas.microsoft.com/office/drawing/2014/main" val="1961804217"/>
                    </a:ext>
                  </a:extLst>
                </a:gridCol>
                <a:gridCol w="2524112">
                  <a:extLst>
                    <a:ext uri="{9D8B030D-6E8A-4147-A177-3AD203B41FA5}">
                      <a16:colId xmlns="" xmlns:a16="http://schemas.microsoft.com/office/drawing/2014/main" val="2544290445"/>
                    </a:ext>
                  </a:extLst>
                </a:gridCol>
                <a:gridCol w="2524112">
                  <a:extLst>
                    <a:ext uri="{9D8B030D-6E8A-4147-A177-3AD203B41FA5}">
                      <a16:colId xmlns="" xmlns:a16="http://schemas.microsoft.com/office/drawing/2014/main" val="1833098214"/>
                    </a:ext>
                  </a:extLst>
                </a:gridCol>
              </a:tblGrid>
              <a:tr h="479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Получено отчетов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158300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158353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7278826"/>
                  </a:ext>
                </a:extLst>
              </a:tr>
              <a:tr h="479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Направлено неформализованных запросов респондентам (ЦЕМПОС,ЭП)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64376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43380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</a:tr>
              <a:tr h="704630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Возбуждено дел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3528972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Вынесено постановлений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7609531"/>
                  </a:ext>
                </a:extLst>
              </a:tr>
              <a:tr h="555574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Наложено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штрафов, </a:t>
                      </a:r>
                    </a:p>
                    <a:p>
                      <a:pPr marL="0" algn="l" fontAlgn="ctr"/>
                      <a:r>
                        <a:rPr lang="ru-RU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тысяч рублей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6277849"/>
                  </a:ext>
                </a:extLst>
              </a:tr>
              <a:tr h="578085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Взыскано штрафов, </a:t>
                      </a:r>
                    </a:p>
                    <a:p>
                      <a:pPr marL="0" algn="l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тысяч рублей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233954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90335" y="2037916"/>
            <a:ext cx="5393983" cy="410591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2020</a:t>
            </a:r>
            <a:r>
              <a:rPr lang="ru-RU" baseline="30000" dirty="0" smtClean="0"/>
              <a:t>*)</a:t>
            </a:r>
            <a:r>
              <a:rPr lang="ru-RU" dirty="0" smtClean="0"/>
              <a:t>                                  </a:t>
            </a:r>
            <a:r>
              <a:rPr lang="ru-RU" i="1" dirty="0" smtClean="0"/>
              <a:t>2019</a:t>
            </a:r>
            <a:endParaRPr lang="ru-RU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47288" y="2448506"/>
            <a:ext cx="464694" cy="3449129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49" y="172244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318" y="612681"/>
            <a:ext cx="2127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19834" y="671328"/>
            <a:ext cx="2119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Работа с нарушителями отчетной дисциплины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828" y="6355682"/>
            <a:ext cx="2522134" cy="29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828" y="6281551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838290" y="5240124"/>
            <a:ext cx="2807210" cy="7227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*)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рекомендации Росстата претензионная работа велась в исключительных случаях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8" y="2740961"/>
            <a:ext cx="411873" cy="4118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8" y="3696179"/>
            <a:ext cx="476891" cy="4768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6" y="4950371"/>
            <a:ext cx="426794" cy="42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4100" y="600752"/>
            <a:ext cx="729615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01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Сбор статистических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данных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4099" y="1693843"/>
            <a:ext cx="7296151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02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Информационное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обеспечение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4100" y="2784356"/>
            <a:ext cx="729614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03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Кадры </a:t>
            </a:r>
            <a:r>
              <a:rPr lang="ru-RU" sz="2800" dirty="0" err="1">
                <a:solidFill>
                  <a:schemeClr val="bg1"/>
                </a:solidFill>
                <a:latin typeface="+mj-lt"/>
              </a:rPr>
              <a:t>Калугастата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F19F9C6E-5AC7-5E4F-91F1-AD50F203078D}"/>
              </a:ext>
            </a:extLst>
          </p:cNvPr>
          <p:cNvGrpSpPr/>
          <p:nvPr/>
        </p:nvGrpSpPr>
        <p:grpSpPr>
          <a:xfrm>
            <a:off x="3541476" y="6291007"/>
            <a:ext cx="3604591" cy="421646"/>
            <a:chOff x="4626397" y="6137094"/>
            <a:chExt cx="3604591" cy="421646"/>
          </a:xfrm>
        </p:grpSpPr>
        <p:pic>
          <p:nvPicPr>
            <p:cNvPr id="7" name="Рисунок 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2698E89-DDC1-DB48-9D93-83A9ACE3B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6397" y="6137094"/>
              <a:ext cx="539707" cy="421646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D82652F-1EE9-5642-B5E0-E4447FDED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2725" y="6372657"/>
              <a:ext cx="792695" cy="5059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56B6650-5876-0245-B967-F4311877E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4753" y="6148758"/>
              <a:ext cx="539707" cy="38791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0BFEDF3-7F44-134E-A3D2-218CCDF37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8744" y="6153959"/>
              <a:ext cx="472244" cy="404781"/>
            </a:xfrm>
            <a:prstGeom prst="rect">
              <a:avLst/>
            </a:prstGeom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47" y="6201391"/>
            <a:ext cx="788276" cy="56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3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9640" y="640912"/>
            <a:ext cx="7245110" cy="70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cap="all" dirty="0" smtClean="0"/>
              <a:t>Информационное обеспечение</a:t>
            </a:r>
            <a:endParaRPr lang="ru-RU" cap="all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225678"/>
              </p:ext>
            </p:extLst>
          </p:nvPr>
        </p:nvGraphicFramePr>
        <p:xfrm>
          <a:off x="1529256" y="1753891"/>
          <a:ext cx="6709869" cy="4444832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486363">
                  <a:extLst>
                    <a:ext uri="{9D8B030D-6E8A-4147-A177-3AD203B41FA5}">
                      <a16:colId xmlns="" xmlns:a16="http://schemas.microsoft.com/office/drawing/2014/main" val="1961804217"/>
                    </a:ext>
                  </a:extLst>
                </a:gridCol>
                <a:gridCol w="1185242">
                  <a:extLst>
                    <a:ext uri="{9D8B030D-6E8A-4147-A177-3AD203B41FA5}">
                      <a16:colId xmlns="" xmlns:a16="http://schemas.microsoft.com/office/drawing/2014/main" val="1833098214"/>
                    </a:ext>
                  </a:extLst>
                </a:gridCol>
                <a:gridCol w="1519132">
                  <a:extLst>
                    <a:ext uri="{9D8B030D-6E8A-4147-A177-3AD203B41FA5}">
                      <a16:colId xmlns="" xmlns:a16="http://schemas.microsoft.com/office/drawing/2014/main" val="2838186172"/>
                    </a:ext>
                  </a:extLst>
                </a:gridCol>
                <a:gridCol w="1519132">
                  <a:extLst>
                    <a:ext uri="{9D8B030D-6E8A-4147-A177-3AD203B41FA5}">
                      <a16:colId xmlns="" xmlns:a16="http://schemas.microsoft.com/office/drawing/2014/main" val="1705598244"/>
                    </a:ext>
                  </a:extLst>
                </a:gridCol>
              </a:tblGrid>
              <a:tr h="10555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оказанных государственных услуг по представлению статистической информации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45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ru-RU" sz="14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3528972"/>
                  </a:ext>
                </a:extLst>
              </a:tr>
              <a:tr h="1839011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в публичных мероприятиях (координационных совещаниях, пресс-конференциях, профильных совещаниях, круглых столах, общественных 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акциях, 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онлайн и телевизионных 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трансляциях).  </a:t>
                      </a:r>
                      <a:endParaRPr lang="ru-RU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8000" algn="l" fontAlgn="ctr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4  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7609531"/>
                  </a:ext>
                </a:extLst>
              </a:tr>
              <a:tr h="75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Посещаемость интернет-портала Калугастата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51710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63027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5317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6277849"/>
                  </a:ext>
                </a:extLst>
              </a:tr>
              <a:tr h="790503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сообщений в новостной ленте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59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233954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43350" y="1330543"/>
            <a:ext cx="4295774" cy="410591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1600" dirty="0" smtClean="0"/>
              <a:t>2020              </a:t>
            </a:r>
            <a:r>
              <a:rPr lang="ru-RU" sz="1600" i="1" dirty="0" smtClean="0"/>
              <a:t>2019</a:t>
            </a:r>
            <a:r>
              <a:rPr lang="ru-RU" sz="1600" dirty="0" smtClean="0"/>
              <a:t>        Отклонение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78672" y="2001837"/>
            <a:ext cx="464694" cy="4196886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003" y="6330435"/>
            <a:ext cx="2522134" cy="29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028" y="6247217"/>
            <a:ext cx="642719" cy="46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28" y="684212"/>
            <a:ext cx="2127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84003" y="684212"/>
            <a:ext cx="2379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Индикаторы информационного обеспечения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6932121" y="2090919"/>
            <a:ext cx="242316" cy="342218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14" y="5602464"/>
            <a:ext cx="2809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6903331" y="4794332"/>
            <a:ext cx="242316" cy="34221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7" y="166688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верх 11"/>
          <p:cNvSpPr/>
          <p:nvPr/>
        </p:nvSpPr>
        <p:spPr>
          <a:xfrm>
            <a:off x="6903331" y="3468415"/>
            <a:ext cx="271106" cy="44268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60" y="2294183"/>
            <a:ext cx="494896" cy="49324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19" y="3303554"/>
            <a:ext cx="586416" cy="5844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60" y="4250716"/>
            <a:ext cx="531237" cy="5294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74" y="5368826"/>
            <a:ext cx="582289" cy="5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9640" y="640912"/>
            <a:ext cx="7245110" cy="70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cap="all" dirty="0" smtClean="0"/>
              <a:t>Информационное обеспечение</a:t>
            </a:r>
            <a:endParaRPr lang="ru-RU" cap="all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730688"/>
              </p:ext>
            </p:extLst>
          </p:nvPr>
        </p:nvGraphicFramePr>
        <p:xfrm>
          <a:off x="1529256" y="1753891"/>
          <a:ext cx="6709869" cy="4444832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554013">
                  <a:extLst>
                    <a:ext uri="{9D8B030D-6E8A-4147-A177-3AD203B41FA5}">
                      <a16:colId xmlns="" xmlns:a16="http://schemas.microsoft.com/office/drawing/2014/main" val="1961804217"/>
                    </a:ext>
                  </a:extLst>
                </a:gridCol>
                <a:gridCol w="1117592">
                  <a:extLst>
                    <a:ext uri="{9D8B030D-6E8A-4147-A177-3AD203B41FA5}">
                      <a16:colId xmlns="" xmlns:a16="http://schemas.microsoft.com/office/drawing/2014/main" val="1833098214"/>
                    </a:ext>
                  </a:extLst>
                </a:gridCol>
                <a:gridCol w="1519132">
                  <a:extLst>
                    <a:ext uri="{9D8B030D-6E8A-4147-A177-3AD203B41FA5}">
                      <a16:colId xmlns="" xmlns:a16="http://schemas.microsoft.com/office/drawing/2014/main" val="2838186172"/>
                    </a:ext>
                  </a:extLst>
                </a:gridCol>
                <a:gridCol w="1519132">
                  <a:extLst>
                    <a:ext uri="{9D8B030D-6E8A-4147-A177-3AD203B41FA5}">
                      <a16:colId xmlns="" xmlns:a16="http://schemas.microsoft.com/office/drawing/2014/main" val="1705598244"/>
                    </a:ext>
                  </a:extLst>
                </a:gridCol>
              </a:tblGrid>
              <a:tr h="11400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Доклады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28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11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3528972"/>
                  </a:ext>
                </a:extLst>
              </a:tr>
              <a:tr h="116528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Срочные информации по актуальным вопросам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665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660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5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7609531"/>
                  </a:ext>
                </a:extLst>
              </a:tr>
              <a:tr h="102203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Сборники и бюллетени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273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279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6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6277849"/>
                  </a:ext>
                </a:extLst>
              </a:tr>
              <a:tr h="11175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Экономико-статистические обзоры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38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41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3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233954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43350" y="1330543"/>
            <a:ext cx="4295774" cy="410591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1600" dirty="0" smtClean="0"/>
              <a:t>2020              </a:t>
            </a:r>
            <a:r>
              <a:rPr lang="ru-RU" sz="1600" i="1" dirty="0" smtClean="0"/>
              <a:t>2019</a:t>
            </a:r>
            <a:r>
              <a:rPr lang="ru-RU" sz="1600" dirty="0" smtClean="0"/>
              <a:t>        Отклонение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78672" y="2001837"/>
            <a:ext cx="464694" cy="4196886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003" y="6330435"/>
            <a:ext cx="2522134" cy="29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28" y="684212"/>
            <a:ext cx="2127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84002" y="684212"/>
            <a:ext cx="2713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Подготовлено и выпущено за 2020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7" y="166688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864" y="2214768"/>
            <a:ext cx="2809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863" y="3245642"/>
            <a:ext cx="2809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862" y="4383142"/>
            <a:ext cx="2809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862" y="5458215"/>
            <a:ext cx="2809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028" y="6247217"/>
            <a:ext cx="642719" cy="46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1" y="2099706"/>
            <a:ext cx="561476" cy="5596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72" y="3109069"/>
            <a:ext cx="574356" cy="5724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1" y="4363811"/>
            <a:ext cx="509339" cy="5076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81" y="5304646"/>
            <a:ext cx="515651" cy="5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871006"/>
              </p:ext>
            </p:extLst>
          </p:nvPr>
        </p:nvGraphicFramePr>
        <p:xfrm>
          <a:off x="292220" y="1941889"/>
          <a:ext cx="2893867" cy="395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422" y="1722750"/>
            <a:ext cx="324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ВПН</a:t>
            </a:r>
            <a:r>
              <a:rPr lang="ru-RU" sz="1600" dirty="0"/>
              <a:t> —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1389</a:t>
            </a:r>
            <a:r>
              <a:rPr lang="ru-RU" sz="1600" dirty="0" smtClean="0"/>
              <a:t> информационно-разъяснительных материалов</a:t>
            </a:r>
            <a:endParaRPr lang="ru-RU" sz="16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63674"/>
              </p:ext>
            </p:extLst>
          </p:nvPr>
        </p:nvGraphicFramePr>
        <p:xfrm>
          <a:off x="2976457" y="2384100"/>
          <a:ext cx="2743658" cy="370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86087" y="1812538"/>
            <a:ext cx="2763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Взаимодействие с </a:t>
            </a:r>
            <a:r>
              <a:rPr lang="ru-RU" sz="1600" b="1" dirty="0" smtClean="0">
                <a:solidFill>
                  <a:srgbClr val="C00000"/>
                </a:solidFill>
              </a:rPr>
              <a:t>45</a:t>
            </a:r>
            <a:r>
              <a:rPr lang="ru-RU" sz="1600" dirty="0" smtClean="0"/>
              <a:t> СМИ</a:t>
            </a:r>
            <a:endParaRPr lang="ru-RU" sz="16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828201"/>
              </p:ext>
            </p:extLst>
          </p:nvPr>
        </p:nvGraphicFramePr>
        <p:xfrm>
          <a:off x="5473559" y="1981815"/>
          <a:ext cx="2608199" cy="372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61903" y="1712713"/>
            <a:ext cx="2237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Ключевые  плановые пресс-релизы</a:t>
            </a:r>
            <a:endParaRPr lang="ru-RU" sz="1600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780410"/>
              </p:ext>
            </p:extLst>
          </p:nvPr>
        </p:nvGraphicFramePr>
        <p:xfrm>
          <a:off x="7613310" y="2416962"/>
          <a:ext cx="2569466" cy="348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88849" y="1712714"/>
            <a:ext cx="2190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Пресс-релизы к памятным датам</a:t>
            </a:r>
            <a:endParaRPr lang="ru-RU" sz="1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983294"/>
              </p:ext>
            </p:extLst>
          </p:nvPr>
        </p:nvGraphicFramePr>
        <p:xfrm>
          <a:off x="9395636" y="2104748"/>
          <a:ext cx="2796363" cy="358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793684" y="1820450"/>
            <a:ext cx="2062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Пресс-выпуски</a:t>
            </a:r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42" y="3365031"/>
            <a:ext cx="831234" cy="55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3150355"/>
            <a:ext cx="914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40" y="3110146"/>
            <a:ext cx="836940" cy="83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56" y="3169317"/>
            <a:ext cx="719138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Текст 2"/>
          <p:cNvSpPr>
            <a:spLocks noGrp="1"/>
          </p:cNvSpPr>
          <p:nvPr>
            <p:ph type="body" sz="quarter" idx="10"/>
          </p:nvPr>
        </p:nvSpPr>
        <p:spPr>
          <a:xfrm>
            <a:off x="358773" y="614064"/>
            <a:ext cx="7245110" cy="70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cap="all" dirty="0" smtClean="0"/>
              <a:t>Информационное обеспечение</a:t>
            </a:r>
            <a:endParaRPr lang="ru-RU" cap="all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295" y="360176"/>
            <a:ext cx="219389" cy="115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814050" y="614064"/>
            <a:ext cx="188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Работа со СМИ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503853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7" y="166688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003" y="6330435"/>
            <a:ext cx="2522134" cy="29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028" y="6247217"/>
            <a:ext cx="642719" cy="46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0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4100" y="600752"/>
            <a:ext cx="729615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01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Сбор статистических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данных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4099" y="1693843"/>
            <a:ext cx="729615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02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Информационное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обеспечение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4100" y="2784356"/>
            <a:ext cx="7296148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03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Кадры </a:t>
            </a:r>
            <a:r>
              <a:rPr lang="ru-RU" sz="2800" dirty="0" err="1">
                <a:solidFill>
                  <a:schemeClr val="bg1"/>
                </a:solidFill>
                <a:latin typeface="+mj-lt"/>
              </a:rPr>
              <a:t>Калугастата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F19F9C6E-5AC7-5E4F-91F1-AD50F203078D}"/>
              </a:ext>
            </a:extLst>
          </p:cNvPr>
          <p:cNvGrpSpPr/>
          <p:nvPr/>
        </p:nvGrpSpPr>
        <p:grpSpPr>
          <a:xfrm>
            <a:off x="3541476" y="6291007"/>
            <a:ext cx="3604591" cy="421646"/>
            <a:chOff x="4626397" y="6137094"/>
            <a:chExt cx="3604591" cy="421646"/>
          </a:xfrm>
        </p:grpSpPr>
        <p:pic>
          <p:nvPicPr>
            <p:cNvPr id="7" name="Рисунок 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2698E89-DDC1-DB48-9D93-83A9ACE3B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6397" y="6137094"/>
              <a:ext cx="539707" cy="421646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D82652F-1EE9-5642-B5E0-E4447FDED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2725" y="6372657"/>
              <a:ext cx="792695" cy="5059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56B6650-5876-0245-B967-F4311877E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4753" y="6148758"/>
              <a:ext cx="539707" cy="38791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0BFEDF3-7F44-134E-A3D2-218CCDF37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8744" y="6153959"/>
              <a:ext cx="472244" cy="404781"/>
            </a:xfrm>
            <a:prstGeom prst="rect">
              <a:avLst/>
            </a:prstGeom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07" y="6228019"/>
            <a:ext cx="788276" cy="56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6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9640" y="640912"/>
            <a:ext cx="4079755" cy="70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КАДРЫ </a:t>
            </a:r>
            <a:r>
              <a:rPr lang="ru-RU" cap="all" dirty="0" smtClean="0"/>
              <a:t>калугастата</a:t>
            </a:r>
            <a:endParaRPr lang="ru-RU" cap="all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564061"/>
              </p:ext>
            </p:extLst>
          </p:nvPr>
        </p:nvGraphicFramePr>
        <p:xfrm>
          <a:off x="1543366" y="1753891"/>
          <a:ext cx="6221414" cy="4444833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297112">
                  <a:extLst>
                    <a:ext uri="{9D8B030D-6E8A-4147-A177-3AD203B41FA5}">
                      <a16:colId xmlns="" xmlns:a16="http://schemas.microsoft.com/office/drawing/2014/main" val="1961804217"/>
                    </a:ext>
                  </a:extLst>
                </a:gridCol>
                <a:gridCol w="1101276">
                  <a:extLst>
                    <a:ext uri="{9D8B030D-6E8A-4147-A177-3AD203B41FA5}">
                      <a16:colId xmlns="" xmlns:a16="http://schemas.microsoft.com/office/drawing/2014/main" val="1833098214"/>
                    </a:ext>
                  </a:extLst>
                </a:gridCol>
                <a:gridCol w="1411513">
                  <a:extLst>
                    <a:ext uri="{9D8B030D-6E8A-4147-A177-3AD203B41FA5}">
                      <a16:colId xmlns="" xmlns:a16="http://schemas.microsoft.com/office/drawing/2014/main" val="2838186172"/>
                    </a:ext>
                  </a:extLst>
                </a:gridCol>
                <a:gridCol w="1411513">
                  <a:extLst>
                    <a:ext uri="{9D8B030D-6E8A-4147-A177-3AD203B41FA5}">
                      <a16:colId xmlns="" xmlns:a16="http://schemas.microsoft.com/office/drawing/2014/main" val="1705598244"/>
                    </a:ext>
                  </a:extLst>
                </a:gridCol>
              </a:tblGrid>
              <a:tr h="459038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7278826"/>
                  </a:ext>
                </a:extLst>
              </a:tr>
              <a:tr h="674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Предельная численность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=</a:t>
                      </a:r>
                      <a:endParaRPr lang="ru-RU" sz="4000" b="0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3528972"/>
                  </a:ext>
                </a:extLst>
              </a:tr>
              <a:tr h="56454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из них госслужащих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7609531"/>
                  </a:ext>
                </a:extLst>
              </a:tr>
              <a:tr h="532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Фактическая численность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6277849"/>
                  </a:ext>
                </a:extLst>
              </a:tr>
              <a:tr h="55360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из них госслужащих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2339545"/>
                  </a:ext>
                </a:extLst>
              </a:tr>
              <a:tr h="553604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укомплектованности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0,98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0,02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</a:tr>
              <a:tr h="553604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текучести кадров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0,03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</a:tr>
              <a:tr h="553604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стабильности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кадрового состава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0,97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0,94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0,03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875525" y="1330543"/>
            <a:ext cx="3889255" cy="410591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1600" dirty="0" smtClean="0"/>
              <a:t>2020              </a:t>
            </a:r>
            <a:r>
              <a:rPr lang="ru-RU" sz="1600" i="1" dirty="0" smtClean="0"/>
              <a:t>2019</a:t>
            </a:r>
            <a:r>
              <a:rPr lang="ru-RU" sz="1600" dirty="0" smtClean="0"/>
              <a:t>        Отклонение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78672" y="2181224"/>
            <a:ext cx="464694" cy="4017499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3574678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354" y="5168247"/>
            <a:ext cx="355662" cy="35566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2404126"/>
            <a:ext cx="355662" cy="3556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1" y="4633273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55" y="5699624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003" y="6330435"/>
            <a:ext cx="2522134" cy="29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628" y="6253607"/>
            <a:ext cx="609735" cy="46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28" y="684212"/>
            <a:ext cx="2127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84003" y="684212"/>
            <a:ext cx="237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Характеристика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конец 2020 года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6738803" y="2962275"/>
            <a:ext cx="242316" cy="342218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67" y="5159079"/>
            <a:ext cx="2809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67" y="5717045"/>
            <a:ext cx="2809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6738803" y="3588122"/>
            <a:ext cx="242316" cy="34221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67" y="4179297"/>
            <a:ext cx="2809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67" y="4731261"/>
            <a:ext cx="2809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886699" y="2243892"/>
            <a:ext cx="3990913" cy="4109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Штатная численность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221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72630" y="3304493"/>
            <a:ext cx="3990912" cy="4004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Укомплектованность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95,9%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86701" y="3967032"/>
            <a:ext cx="3990912" cy="3985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Средний возраст   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49 </a:t>
            </a:r>
            <a:r>
              <a:rPr lang="ru-RU" sz="1600" dirty="0" smtClean="0">
                <a:solidFill>
                  <a:schemeClr val="bg1"/>
                </a:solidFill>
              </a:rPr>
              <a:t>лет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86701" y="2669289"/>
            <a:ext cx="3990911" cy="3866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т. ч. в муниципальных образованиях  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56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00772" y="4606284"/>
            <a:ext cx="3976841" cy="3777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Численность кадрового резерва       </a:t>
            </a:r>
            <a:r>
              <a:rPr lang="ru-RU" sz="2400" b="1" dirty="0" smtClean="0">
                <a:solidFill>
                  <a:schemeClr val="bg1"/>
                </a:solidFill>
              </a:rPr>
              <a:t>30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07807" y="4989920"/>
            <a:ext cx="3962770" cy="407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т. ч. возраст до 35 лет                          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294100" y="145150"/>
            <a:ext cx="10403790" cy="679831"/>
            <a:chOff x="1439586" y="5969298"/>
            <a:chExt cx="10403790" cy="679831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41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2" name="Группа 41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430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9640" y="640912"/>
            <a:ext cx="4079755" cy="70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КАДРЫ </a:t>
            </a:r>
            <a:r>
              <a:rPr lang="ru-RU" cap="all" dirty="0" smtClean="0"/>
              <a:t>калугастата</a:t>
            </a:r>
            <a:endParaRPr lang="ru-RU" cap="all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411495"/>
              </p:ext>
            </p:extLst>
          </p:nvPr>
        </p:nvGraphicFramePr>
        <p:xfrm>
          <a:off x="1067115" y="2699974"/>
          <a:ext cx="6439978" cy="2784021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377812">
                  <a:extLst>
                    <a:ext uri="{9D8B030D-6E8A-4147-A177-3AD203B41FA5}">
                      <a16:colId xmlns="" xmlns:a16="http://schemas.microsoft.com/office/drawing/2014/main" val="1961804217"/>
                    </a:ext>
                  </a:extLst>
                </a:gridCol>
                <a:gridCol w="1139965">
                  <a:extLst>
                    <a:ext uri="{9D8B030D-6E8A-4147-A177-3AD203B41FA5}">
                      <a16:colId xmlns="" xmlns:a16="http://schemas.microsoft.com/office/drawing/2014/main" val="1833098214"/>
                    </a:ext>
                  </a:extLst>
                </a:gridCol>
                <a:gridCol w="1362409">
                  <a:extLst>
                    <a:ext uri="{9D8B030D-6E8A-4147-A177-3AD203B41FA5}">
                      <a16:colId xmlns="" xmlns:a16="http://schemas.microsoft.com/office/drawing/2014/main" val="2838186172"/>
                    </a:ext>
                  </a:extLst>
                </a:gridCol>
                <a:gridCol w="1559792">
                  <a:extLst>
                    <a:ext uri="{9D8B030D-6E8A-4147-A177-3AD203B41FA5}">
                      <a16:colId xmlns="" xmlns:a16="http://schemas.microsoft.com/office/drawing/2014/main" val="1705598244"/>
                    </a:ext>
                  </a:extLst>
                </a:gridCol>
              </a:tblGrid>
              <a:tr h="459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Возрастная группа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</a:t>
                      </a:r>
                      <a:endParaRPr lang="ru-RU" sz="1000" b="1" i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7278826"/>
                  </a:ext>
                </a:extLst>
              </a:tr>
              <a:tr h="674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35 лет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20,3%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45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1,3п.п.</a:t>
                      </a:r>
                      <a:endParaRPr lang="ru-RU" sz="14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3528972"/>
                  </a:ext>
                </a:extLst>
              </a:tr>
              <a:tr h="564540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– 50 лет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24,8%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25,7%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0,9п.п.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7609531"/>
                  </a:ext>
                </a:extLst>
              </a:tr>
              <a:tr h="532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51-65 лет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50,9%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0,9п.п.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6277849"/>
                  </a:ext>
                </a:extLst>
              </a:tr>
              <a:tr h="553604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Свыше 65 лет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4,9%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4,4%</a:t>
                      </a:r>
                      <a:endParaRPr lang="ru-RU" sz="145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0,5п.п.</a:t>
                      </a:r>
                      <a:endParaRPr lang="ru-RU" sz="14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233954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67116" y="2356058"/>
            <a:ext cx="6439977" cy="410591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1600" dirty="0" smtClean="0"/>
              <a:t>По возрасту</a:t>
            </a:r>
            <a:endParaRPr lang="ru-RU" sz="1600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003" y="6330435"/>
            <a:ext cx="2522134" cy="29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28" y="684212"/>
            <a:ext cx="2127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84003" y="684212"/>
            <a:ext cx="237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Характеристика на конец 2020 года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6243503" y="3295373"/>
            <a:ext cx="242316" cy="342218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67" y="4989237"/>
            <a:ext cx="2809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6243503" y="4024897"/>
            <a:ext cx="242316" cy="34221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67" y="4485184"/>
            <a:ext cx="2809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093" y="2691606"/>
            <a:ext cx="359905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1294100" y="145150"/>
            <a:ext cx="10403790" cy="679831"/>
            <a:chOff x="1439586" y="5969298"/>
            <a:chExt cx="10403790" cy="679831"/>
          </a:xfrm>
        </p:grpSpPr>
        <p:sp>
          <p:nvSpPr>
            <p:cNvPr id="20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2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3" name="Группа 22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628" y="6253607"/>
            <a:ext cx="609735" cy="46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4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1400375"/>
            <a:ext cx="4927600" cy="3987800"/>
          </a:xfrm>
        </p:spPr>
        <p:txBody>
          <a:bodyPr/>
          <a:lstStyle/>
          <a:p>
            <a:r>
              <a:rPr lang="ru-RU" dirty="0" smtClean="0"/>
              <a:t>Отчет о деятельности  за 2020 год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562337" y="111789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5576554" y="3379512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600305" y="4038458"/>
            <a:ext cx="755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147068" y="1242045"/>
            <a:ext cx="613324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/>
            <a:r>
              <a:rPr lang="ru-RU" sz="2000" b="1" spc="-2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Сбор статистических данных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/>
            </a:r>
            <a:b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</a:br>
            <a:r>
              <a:rPr lang="ru-RU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работ по реализации 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производственного плана </a:t>
            </a:r>
          </a:p>
          <a:p>
            <a:pPr marL="26670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ыборочные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наблюдения (обследования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)</a:t>
            </a:r>
          </a:p>
          <a:p>
            <a:pPr marL="26670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нформационный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фонд статистического регистра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Калужской области  </a:t>
            </a:r>
            <a:r>
              <a:rPr lang="ru-RU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оля </a:t>
            </a:r>
            <a:r>
              <a:rPr lang="ru-RU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отчетности, представляемой крупными, средними и некоммерческими организациями в электронном 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</a:t>
            </a:r>
          </a:p>
          <a:p>
            <a:pPr marL="26670"/>
            <a:r>
              <a:rPr lang="ru-RU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абота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нарушителями отчетной дисциплины</a:t>
            </a:r>
          </a:p>
          <a:p>
            <a:pPr marL="26670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"/>
            <a:endParaRPr lang="ru-RU" sz="14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">
              <a:lnSpc>
                <a:spcPct val="100000"/>
              </a:lnSpc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230196" y="3252255"/>
            <a:ext cx="50467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lvl="0"/>
            <a:r>
              <a:rPr lang="ru-RU" sz="2000" b="1" spc="-25" dirty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>Информационное </a:t>
            </a:r>
            <a:r>
              <a:rPr lang="ru-RU" sz="2000" b="1" spc="-25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>обеспечение</a:t>
            </a:r>
            <a:endParaRPr lang="ru-RU" sz="2000" b="1" dirty="0">
              <a:solidFill>
                <a:prstClr val="black">
                  <a:lumMod val="65000"/>
                  <a:lumOff val="35000"/>
                </a:prstClr>
              </a:solidFill>
              <a:cs typeface="Arial"/>
            </a:endParaRPr>
          </a:p>
          <a:p>
            <a:pPr marL="26670" lvl="0"/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>Индикаторы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>информационного обеспечения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Подготовлено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выпущено за 2020 год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Работа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 СМИ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230196" y="4579332"/>
            <a:ext cx="49592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lvl="0">
              <a:spcBef>
                <a:spcPts val="1335"/>
              </a:spcBef>
            </a:pPr>
            <a:r>
              <a:rPr lang="ru-RU" sz="2000" b="1" spc="-25" dirty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>Кадры </a:t>
            </a:r>
            <a:r>
              <a:rPr lang="ru-RU" sz="2000" b="1" spc="-25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>Калугастата</a:t>
            </a:r>
            <a:r>
              <a:rPr lang="ru-RU" sz="2000" b="1" spc="-25" dirty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> </a:t>
            </a:r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/>
            </a:r>
            <a:b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</a:b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>Характеристика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> </a:t>
            </a:r>
            <a:r>
              <a:rPr lang="ru-RU" sz="1400" spc="-5" dirty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>на конец 2020 </a:t>
            </a:r>
            <a:r>
              <a:rPr lang="ru-RU" sz="1400" spc="-5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>года</a:t>
            </a:r>
            <a:endParaRPr lang="ru-RU" sz="1400" spc="-5" dirty="0">
              <a:solidFill>
                <a:prstClr val="black">
                  <a:lumMod val="65000"/>
                  <a:lumOff val="35000"/>
                </a:prst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4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4100" y="600752"/>
            <a:ext cx="7296152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01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Сбор статистических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данных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4099" y="1693843"/>
            <a:ext cx="7296151" cy="11387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02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Информационное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обеспечение</a:t>
            </a:r>
            <a:br>
              <a:rPr lang="ru-RU" sz="2800" dirty="0" smtClean="0">
                <a:solidFill>
                  <a:schemeClr val="bg1"/>
                </a:solidFill>
                <a:latin typeface="+mj-lt"/>
              </a:rPr>
            </a:b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4100" y="2784356"/>
            <a:ext cx="729614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03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Кадры </a:t>
            </a:r>
            <a:r>
              <a:rPr lang="ru-RU" sz="2800" dirty="0" err="1">
                <a:solidFill>
                  <a:schemeClr val="bg1"/>
                </a:solidFill>
                <a:latin typeface="+mj-lt"/>
              </a:rPr>
              <a:t>Калугастата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F19F9C6E-5AC7-5E4F-91F1-AD50F203078D}"/>
              </a:ext>
            </a:extLst>
          </p:cNvPr>
          <p:cNvGrpSpPr/>
          <p:nvPr/>
        </p:nvGrpSpPr>
        <p:grpSpPr>
          <a:xfrm>
            <a:off x="3541476" y="6291007"/>
            <a:ext cx="3604591" cy="421646"/>
            <a:chOff x="4626397" y="6137094"/>
            <a:chExt cx="3604591" cy="421646"/>
          </a:xfrm>
        </p:grpSpPr>
        <p:pic>
          <p:nvPicPr>
            <p:cNvPr id="7" name="Рисунок 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2698E89-DDC1-DB48-9D93-83A9ACE3B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6397" y="6137094"/>
              <a:ext cx="539707" cy="421646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D82652F-1EE9-5642-B5E0-E4447FDED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2725" y="6372657"/>
              <a:ext cx="792695" cy="5059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56B6650-5876-0245-B967-F4311877E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4753" y="6148758"/>
              <a:ext cx="539707" cy="38791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0BFEDF3-7F44-134E-A3D2-218CCDF37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8744" y="6153959"/>
              <a:ext cx="472244" cy="404781"/>
            </a:xfrm>
            <a:prstGeom prst="rect">
              <a:avLst/>
            </a:prstGeom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52" y="6214385"/>
            <a:ext cx="788276" cy="56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4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9640" y="640912"/>
            <a:ext cx="7245110" cy="702113"/>
          </a:xfrm>
        </p:spPr>
        <p:txBody>
          <a:bodyPr/>
          <a:lstStyle/>
          <a:p>
            <a:r>
              <a:rPr lang="ru-RU" sz="2400" dirty="0"/>
              <a:t>СБОР СТАТИСТИЧЕСКИХ ДАННЫХ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589377"/>
              </p:ext>
            </p:extLst>
          </p:nvPr>
        </p:nvGraphicFramePr>
        <p:xfrm>
          <a:off x="1543365" y="1753892"/>
          <a:ext cx="6695759" cy="4353186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472253">
                  <a:extLst>
                    <a:ext uri="{9D8B030D-6E8A-4147-A177-3AD203B41FA5}">
                      <a16:colId xmlns="" xmlns:a16="http://schemas.microsoft.com/office/drawing/2014/main" val="1961804217"/>
                    </a:ext>
                  </a:extLst>
                </a:gridCol>
                <a:gridCol w="1185242">
                  <a:extLst>
                    <a:ext uri="{9D8B030D-6E8A-4147-A177-3AD203B41FA5}">
                      <a16:colId xmlns="" xmlns:a16="http://schemas.microsoft.com/office/drawing/2014/main" val="1833098214"/>
                    </a:ext>
                  </a:extLst>
                </a:gridCol>
                <a:gridCol w="1519132">
                  <a:extLst>
                    <a:ext uri="{9D8B030D-6E8A-4147-A177-3AD203B41FA5}">
                      <a16:colId xmlns="" xmlns:a16="http://schemas.microsoft.com/office/drawing/2014/main" val="2838186172"/>
                    </a:ext>
                  </a:extLst>
                </a:gridCol>
                <a:gridCol w="1519132">
                  <a:extLst>
                    <a:ext uri="{9D8B030D-6E8A-4147-A177-3AD203B41FA5}">
                      <a16:colId xmlns="" xmlns:a16="http://schemas.microsoft.com/office/drawing/2014/main" val="1705598244"/>
                    </a:ext>
                  </a:extLst>
                </a:gridCol>
              </a:tblGrid>
              <a:tr h="67770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Выполнено  работ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285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296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3528972"/>
                  </a:ext>
                </a:extLst>
              </a:tr>
              <a:tr h="7268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ЦСОД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54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44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7609531"/>
                  </a:ext>
                </a:extLst>
              </a:tr>
              <a:tr h="72975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 квартал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349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349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6277849"/>
                  </a:ext>
                </a:extLst>
              </a:tr>
              <a:tr h="72975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 квартал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309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316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</a:tr>
              <a:tr h="72975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 квартал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292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291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</a:tr>
              <a:tr h="7593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 квартал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302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299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233954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43350" y="1330543"/>
            <a:ext cx="4295774" cy="410591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1600" dirty="0" smtClean="0"/>
              <a:t>2020              </a:t>
            </a:r>
            <a:r>
              <a:rPr lang="ru-RU" sz="1600" i="1" dirty="0" smtClean="0"/>
              <a:t>2019</a:t>
            </a:r>
            <a:r>
              <a:rPr lang="ru-RU" sz="1600" dirty="0" smtClean="0"/>
              <a:t>        Отклонение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78672" y="1752288"/>
            <a:ext cx="464694" cy="4196886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003" y="6330435"/>
            <a:ext cx="2522134" cy="29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184" y="6247217"/>
            <a:ext cx="460897" cy="46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28" y="684212"/>
            <a:ext cx="2127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84003" y="684212"/>
            <a:ext cx="237932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работ по реализации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производственного </a:t>
            </a: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5214" y="6154499"/>
            <a:ext cx="81333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Планом статистических работ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Калугастата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на 2021г. Предусмотрено формирование показателей в ЦСОД по </a:t>
            </a:r>
            <a:r>
              <a:rPr lang="ru-RU" sz="2000" b="1" dirty="0" smtClean="0">
                <a:solidFill>
                  <a:srgbClr val="C00000"/>
                </a:solidFill>
              </a:rPr>
              <a:t>114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работам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88" y="2001837"/>
            <a:ext cx="2809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88" y="2622781"/>
            <a:ext cx="2809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Равно 13"/>
          <p:cNvSpPr/>
          <p:nvPr/>
        </p:nvSpPr>
        <p:spPr>
          <a:xfrm>
            <a:off x="6940533" y="3421114"/>
            <a:ext cx="575888" cy="28377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86" y="4086091"/>
            <a:ext cx="2809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22" y="4728309"/>
            <a:ext cx="2809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275" y="5519442"/>
            <a:ext cx="2809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1340582" y="183105"/>
            <a:ext cx="10403789" cy="121945"/>
            <a:chOff x="1439587" y="2710536"/>
            <a:chExt cx="10403789" cy="121945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26" y="1953747"/>
            <a:ext cx="458039" cy="4565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6" y="3003276"/>
            <a:ext cx="531658" cy="53165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6" y="4086091"/>
            <a:ext cx="477506" cy="4775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35" y="5173121"/>
            <a:ext cx="526503" cy="52650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" y="6084452"/>
            <a:ext cx="719051" cy="7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481875"/>
              </p:ext>
            </p:extLst>
          </p:nvPr>
        </p:nvGraphicFramePr>
        <p:xfrm>
          <a:off x="557590" y="2033750"/>
          <a:ext cx="11496517" cy="4321932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1496517">
                  <a:extLst>
                    <a:ext uri="{9D8B030D-6E8A-4147-A177-3AD203B41FA5}">
                      <a16:colId xmlns="" xmlns:a16="http://schemas.microsoft.com/office/drawing/2014/main" val="1961804217"/>
                    </a:ext>
                  </a:extLst>
                </a:gridCol>
              </a:tblGrid>
              <a:tr h="8998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  Обследование бюджетов домашних хозяйств</a:t>
                      </a:r>
                      <a:r>
                        <a:rPr lang="ru-RU" sz="16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Ежеквартально                              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455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домохозяйств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3528972"/>
                  </a:ext>
                </a:extLst>
              </a:tr>
              <a:tr h="693989">
                <a:tc>
                  <a:txBody>
                    <a:bodyPr/>
                    <a:lstStyle/>
                    <a:p>
                      <a:pPr lvl="0"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 Обследование состояние здоровья населения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  Ежегодно (август)                          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486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домохозяйств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solidFill>
                      <a:schemeClr val="bg1"/>
                    </a:solidFill>
                  </a:tcPr>
                </a:tc>
              </a:tr>
              <a:tr h="1029973">
                <a:tc>
                  <a:txBody>
                    <a:bodyPr/>
                    <a:lstStyle/>
                    <a:p>
                      <a:pPr lvl="0" algn="l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 Участие населения в непрерывном образовании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Раз в 5 лет (июнь, июль, август)  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2592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человека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6277849"/>
                  </a:ext>
                </a:extLst>
              </a:tr>
              <a:tr h="822270">
                <a:tc>
                  <a:txBody>
                    <a:bodyPr/>
                    <a:lstStyle/>
                    <a:p>
                      <a:pPr lvl="0"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Обследование доходов населения и участия в           Ежегодно (январь)                         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552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домохозяйства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</a:b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социальных программах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solidFill>
                      <a:schemeClr val="bg1"/>
                    </a:solidFill>
                  </a:tcPr>
                </a:tc>
              </a:tr>
              <a:tr h="875821">
                <a:tc>
                  <a:txBody>
                    <a:bodyPr/>
                    <a:lstStyle/>
                    <a:p>
                      <a:pPr lvl="0"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Комплексное обследование условий жизни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       Раз в два года (сентябрь)               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576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домохозяйств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1444" y="2032240"/>
            <a:ext cx="669893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9947" y="509953"/>
            <a:ext cx="913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СТАТИСТИЧЕСКИХ ДАННЫХ</a:t>
            </a:r>
            <a:endParaRPr lang="ru-RU" sz="2800" cap="all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6" y="2228355"/>
            <a:ext cx="594991" cy="5461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887" y="3126296"/>
            <a:ext cx="623313" cy="4674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0" y="3907405"/>
            <a:ext cx="604740" cy="5731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8" y="5059374"/>
            <a:ext cx="822513" cy="64025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799" y="374360"/>
            <a:ext cx="2127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76525" y="509953"/>
            <a:ext cx="1977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Выборочные наблюдения (обследования)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65122" y="1691985"/>
            <a:ext cx="6158891" cy="410591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Сроки проведения              Количество</a:t>
            </a:r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340582" y="183105"/>
            <a:ext cx="10403789" cy="121945"/>
            <a:chOff x="1439587" y="2710536"/>
            <a:chExt cx="10403789" cy="121945"/>
          </a:xfrm>
        </p:grpSpPr>
        <p:sp>
          <p:nvSpPr>
            <p:cNvPr id="2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2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003" y="6330435"/>
            <a:ext cx="2522134" cy="29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184" y="6247217"/>
            <a:ext cx="460897" cy="46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5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177451"/>
              </p:ext>
            </p:extLst>
          </p:nvPr>
        </p:nvGraphicFramePr>
        <p:xfrm>
          <a:off x="813846" y="1900539"/>
          <a:ext cx="11155473" cy="4649049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1155473">
                  <a:extLst>
                    <a:ext uri="{9D8B030D-6E8A-4147-A177-3AD203B41FA5}">
                      <a16:colId xmlns="" xmlns:a16="http://schemas.microsoft.com/office/drawing/2014/main" val="1961804217"/>
                    </a:ext>
                  </a:extLst>
                </a:gridCol>
              </a:tblGrid>
              <a:tr h="942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Обследование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абочей силы                                                      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Ежемесячно                 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10368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noFill/>
                  </a:tcPr>
                </a:tc>
              </a:tr>
              <a:tr h="988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Обследования индивидуальных предпринимателей                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Ежеквартально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                         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осуществляющих перевозку грузов на коммерческой основе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(март, июнь, сентябрь, декабрь</a:t>
                      </a:r>
                      <a:r>
                        <a:rPr lang="ru-RU" sz="1600" b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60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1568</a:t>
                      </a:r>
                      <a:r>
                        <a:rPr lang="ru-RU" sz="1600" baseline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72000" marR="54000" marT="7734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73528972"/>
                  </a:ext>
                </a:extLst>
              </a:tr>
              <a:tr h="708692">
                <a:tc>
                  <a:txBody>
                    <a:bodyPr/>
                    <a:lstStyle/>
                    <a:p>
                      <a:pPr lvl="0">
                        <a:spcAft>
                          <a:spcPts val="180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Обследование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ндивидуальных предпринимателей                   Ежегодно (октябрь)                    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1226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человек</a:t>
                      </a:r>
                      <a:b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</a:b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в розничной торговле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noFill/>
                  </a:tcPr>
                </a:tc>
              </a:tr>
              <a:tr h="821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Наблюдение за объемами продаж на розничных рынках</a:t>
                      </a:r>
                      <a:r>
                        <a:rPr lang="ru-RU" sz="1600" b="0" baseline="0" dirty="0" smtClean="0">
                          <a:solidFill>
                            <a:schemeClr val="lt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Ежеквартально</a:t>
                      </a:r>
                      <a:r>
                        <a:rPr lang="ru-RU" sz="1600" b="0" baseline="0" dirty="0" smtClean="0">
                          <a:solidFill>
                            <a:schemeClr val="lt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                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1440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человек</a:t>
                      </a:r>
                      <a:r>
                        <a:rPr lang="ru-RU" sz="1600" b="0" baseline="0" dirty="0" smtClean="0">
                          <a:solidFill>
                            <a:schemeClr val="lt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</a:t>
                      </a:r>
                      <a:br>
                        <a:rPr lang="ru-RU" sz="1600" b="0" baseline="0" dirty="0" smtClean="0">
                          <a:solidFill>
                            <a:schemeClr val="lt1"/>
                          </a:solidFill>
                          <a:latin typeface="+mj-lt"/>
                          <a:cs typeface="Times New Roman" panose="02020603050405020304" pitchFamily="18" charset="0"/>
                        </a:rPr>
                      </a:br>
                      <a:r>
                        <a:rPr lang="ru-RU" sz="1600" b="0" baseline="0" dirty="0" smtClean="0">
                          <a:solidFill>
                            <a:schemeClr val="lt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(март, июнь, сентябрь, декабрь)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86277849"/>
                  </a:ext>
                </a:extLst>
              </a:tr>
              <a:tr h="1187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Обследование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сельскохозяйственной деятельности личных    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7 раз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в год (10 дней)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подсобных хозяйств и индивидуальных хозяйств граждан</a:t>
                      </a:r>
                      <a:r>
                        <a:rPr lang="ru-RU" sz="1600" b="0" baseline="0" dirty="0">
                          <a:solidFill>
                            <a:schemeClr val="lt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chemeClr val="lt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(июнь, июль, сентябрь-декабрь)</a:t>
                      </a:r>
                      <a:r>
                        <a:rPr lang="ru-RU" sz="1600" b="0" baseline="0" dirty="0" smtClean="0">
                          <a:solidFill>
                            <a:schemeClr val="lt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1020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домохозяйств</a:t>
                      </a:r>
                    </a:p>
                    <a:p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6654" y="1655379"/>
            <a:ext cx="717192" cy="4977100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" y="1655379"/>
            <a:ext cx="654694" cy="8949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" y="2921581"/>
            <a:ext cx="660854" cy="64638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" y="4143929"/>
            <a:ext cx="600819" cy="59838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3" y="5426960"/>
            <a:ext cx="572319" cy="57231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99947" y="509953"/>
            <a:ext cx="913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СТАТИСТИЧЕСКИХ ДАННЫХ</a:t>
            </a:r>
            <a:endParaRPr lang="ru-RU" sz="2800" cap="all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799" y="312805"/>
            <a:ext cx="2127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0076525" y="509953"/>
            <a:ext cx="1977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Выборочные наблюдения (обследования)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29201" y="1691985"/>
            <a:ext cx="6731876" cy="410591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Сроки проведения                    Количество</a:t>
            </a:r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713782" y="5319478"/>
            <a:ext cx="494109" cy="499100"/>
            <a:chOff x="9699205" y="5186438"/>
            <a:chExt cx="440055" cy="444500"/>
          </a:xfrm>
        </p:grpSpPr>
        <p:sp>
          <p:nvSpPr>
            <p:cNvPr id="1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340582" y="183105"/>
            <a:ext cx="10403789" cy="121945"/>
            <a:chOff x="1439587" y="2710536"/>
            <a:chExt cx="10403789" cy="121945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2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003" y="6330435"/>
            <a:ext cx="2522134" cy="29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184" y="6247217"/>
            <a:ext cx="460897" cy="46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5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631387"/>
            <a:ext cx="6499105" cy="679251"/>
          </a:xfrm>
        </p:spPr>
        <p:txBody>
          <a:bodyPr/>
          <a:lstStyle/>
          <a:p>
            <a:r>
              <a:rPr lang="ru-RU" sz="2400" dirty="0"/>
              <a:t>СБОР СТАТИСТИЧЕСКИХ ДАННЫХ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066797" y="1671017"/>
            <a:ext cx="5066758" cy="1761754"/>
          </a:xfrm>
        </p:spPr>
        <p:txBody>
          <a:bodyPr/>
          <a:lstStyle/>
          <a:p>
            <a:pPr marL="298450" indent="-285750">
              <a:buFont typeface="Wingdings" panose="05000000000000000000" pitchFamily="2" charset="2"/>
              <a:buChar char="q"/>
            </a:pPr>
            <a:endParaRPr lang="ru-RU" sz="2000" dirty="0" smtClean="0"/>
          </a:p>
          <a:p>
            <a:endParaRPr lang="ru-RU" sz="2000" dirty="0" smtClean="0"/>
          </a:p>
          <a:p>
            <a:pPr marL="2984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Введено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rgbClr val="C00000"/>
                </a:solidFill>
              </a:rPr>
              <a:t>1,2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тыс.</a:t>
            </a:r>
          </a:p>
          <a:p>
            <a:pPr marL="2984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Ликвидировано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sz="2500" b="1" dirty="0" smtClean="0">
                <a:solidFill>
                  <a:srgbClr val="C00000"/>
                </a:solidFill>
              </a:rPr>
              <a:t>2,2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тыс.</a:t>
            </a:r>
          </a:p>
          <a:p>
            <a:pPr marL="2984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Учтено на 01.01.2021г.  </a:t>
            </a:r>
            <a:r>
              <a:rPr lang="ru-RU" sz="2500" b="1" dirty="0" smtClean="0">
                <a:solidFill>
                  <a:srgbClr val="C00000"/>
                </a:solidFill>
              </a:rPr>
              <a:t>23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тыс.</a:t>
            </a:r>
          </a:p>
          <a:p>
            <a:pPr marL="2984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ru-RU" sz="2500" b="1" dirty="0" smtClean="0">
                <a:solidFill>
                  <a:srgbClr val="C00000"/>
                </a:solidFill>
              </a:rPr>
              <a:t>4,1%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 01.01.2020г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2500" b="1" dirty="0" smtClean="0">
                <a:solidFill>
                  <a:srgbClr val="C00000"/>
                </a:solidFill>
              </a:rPr>
              <a:t>(-</a:t>
            </a:r>
            <a:r>
              <a:rPr lang="ru-RU" sz="2500" b="1" dirty="0" smtClean="0">
                <a:solidFill>
                  <a:srgbClr val="C00000"/>
                </a:solidFill>
              </a:rPr>
              <a:t>986 </a:t>
            </a:r>
            <a:r>
              <a:rPr lang="ru-RU" b="1" dirty="0" smtClean="0">
                <a:solidFill>
                  <a:srgbClr val="C00000"/>
                </a:solidFill>
              </a:rPr>
              <a:t>единиц</a:t>
            </a:r>
            <a:r>
              <a:rPr lang="ru-RU" sz="2500" b="1" dirty="0" smtClean="0">
                <a:solidFill>
                  <a:srgbClr val="C00000"/>
                </a:solidFill>
              </a:rPr>
              <a:t>)</a:t>
            </a:r>
            <a:endParaRPr lang="ru-RU" sz="25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114506" y="3924186"/>
            <a:ext cx="5337175" cy="1633521"/>
          </a:xfrm>
        </p:spPr>
        <p:txBody>
          <a:bodyPr/>
          <a:lstStyle/>
          <a:p>
            <a:pPr marL="2984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Введено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500" b="1" dirty="0">
                <a:solidFill>
                  <a:srgbClr val="C00000"/>
                </a:solidFill>
              </a:rPr>
              <a:t>5</a:t>
            </a: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тыс.</a:t>
            </a:r>
          </a:p>
          <a:p>
            <a:pPr marL="2984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Прекратили деятельность </a:t>
            </a:r>
            <a:r>
              <a:rPr lang="ru-RU" sz="2500" b="1" dirty="0" smtClean="0">
                <a:solidFill>
                  <a:srgbClr val="C00000"/>
                </a:solidFill>
              </a:rPr>
              <a:t>8,2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тыс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marL="2984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Учтено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01.01.2021г. </a:t>
            </a:r>
            <a:r>
              <a:rPr lang="ru-RU" sz="2500" b="1" dirty="0" smtClean="0">
                <a:solidFill>
                  <a:srgbClr val="C00000"/>
                </a:solidFill>
              </a:rPr>
              <a:t>30,9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тыс.</a:t>
            </a:r>
          </a:p>
          <a:p>
            <a:pPr marL="2984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rgbClr val="C00000"/>
                </a:solidFill>
              </a:rPr>
              <a:t>9,4%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 01.01.2020г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2500" b="1" dirty="0" smtClean="0">
                <a:solidFill>
                  <a:srgbClr val="C00000"/>
                </a:solidFill>
              </a:rPr>
              <a:t>(-3200 </a:t>
            </a:r>
            <a:r>
              <a:rPr lang="ru-RU" b="1" dirty="0" smtClean="0">
                <a:solidFill>
                  <a:srgbClr val="C00000"/>
                </a:solidFill>
              </a:rPr>
              <a:t>ИП</a:t>
            </a:r>
            <a:r>
              <a:rPr lang="ru-RU" sz="2500" b="1" dirty="0" smtClean="0">
                <a:solidFill>
                  <a:srgbClr val="C00000"/>
                </a:solidFill>
              </a:rPr>
              <a:t>)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7748" y="1966293"/>
            <a:ext cx="5066758" cy="4541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Юридические лица</a:t>
            </a:r>
            <a:endParaRPr lang="ru-RU" sz="2000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533523" y="3971813"/>
            <a:ext cx="234950" cy="26589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4507" y="3449758"/>
            <a:ext cx="5029744" cy="4744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Индивидуальные предприниматели</a:t>
            </a:r>
            <a:endParaRPr lang="ru-RU" sz="2000" b="1" dirty="0"/>
          </a:p>
        </p:txBody>
      </p:sp>
      <p:sp>
        <p:nvSpPr>
          <p:cNvPr id="11" name="object 7">
            <a:extLst>
              <a:ext uri="{FF2B5EF4-FFF2-40B4-BE49-F238E27FC236}">
                <a16:creationId xmlns="" xmlns:a16="http://schemas.microsoft.com/office/drawing/2014/main" id="{DC720F7B-6149-9545-B0C3-5B9D9050E641}"/>
              </a:ext>
            </a:extLst>
          </p:cNvPr>
          <p:cNvSpPr/>
          <p:nvPr/>
        </p:nvSpPr>
        <p:spPr>
          <a:xfrm>
            <a:off x="8730618" y="654985"/>
            <a:ext cx="213920" cy="1311307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471AD757-367D-7344-871A-B00EF9E1EEA6}"/>
              </a:ext>
            </a:extLst>
          </p:cNvPr>
          <p:cNvSpPr txBox="1">
            <a:spLocks/>
          </p:cNvSpPr>
          <p:nvPr/>
        </p:nvSpPr>
        <p:spPr>
          <a:xfrm>
            <a:off x="9010003" y="654985"/>
            <a:ext cx="2688284" cy="117226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фонд статистического регистра </a:t>
            </a:r>
          </a:p>
          <a:p>
            <a:pPr>
              <a:lnSpc>
                <a:spcPct val="80000"/>
              </a:lnSpc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Калужской области</a:t>
            </a:r>
          </a:p>
          <a:p>
            <a:pPr>
              <a:lnSpc>
                <a:spcPct val="80000"/>
              </a:lnSpc>
            </a:pPr>
            <a:endParaRPr lang="ru-RU" sz="1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7" y="5425531"/>
            <a:ext cx="268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302895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287" y="5692900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4" y="204788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089" y="6379233"/>
            <a:ext cx="2522134" cy="29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03" y="6297864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BA9FC96-3136-4344-A3E0-4C7E3D4F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19" y="536137"/>
            <a:ext cx="6553401" cy="936897"/>
          </a:xfrm>
        </p:spPr>
        <p:txBody>
          <a:bodyPr/>
          <a:lstStyle/>
          <a:p>
            <a:r>
              <a:rPr lang="ru-RU" dirty="0" smtClean="0"/>
              <a:t>СБОР СТАТИСТИЧЕСКИХ ДАННЫХ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2F5BFD36-C0CC-D94C-A93D-050973449585}"/>
              </a:ext>
            </a:extLst>
          </p:cNvPr>
          <p:cNvCxnSpPr>
            <a:cxnSpLocks/>
          </p:cNvCxnSpPr>
          <p:nvPr/>
        </p:nvCxnSpPr>
        <p:spPr>
          <a:xfrm>
            <a:off x="9005218" y="1653159"/>
            <a:ext cx="0" cy="4540377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10">
            <a:extLst>
              <a:ext uri="{FF2B5EF4-FFF2-40B4-BE49-F238E27FC236}">
                <a16:creationId xmlns:a16="http://schemas.microsoft.com/office/drawing/2014/main" xmlns="" id="{471AD757-367D-7344-871A-B00EF9E1EEA6}"/>
              </a:ext>
            </a:extLst>
          </p:cNvPr>
          <p:cNvSpPr txBox="1">
            <a:spLocks/>
          </p:cNvSpPr>
          <p:nvPr/>
        </p:nvSpPr>
        <p:spPr>
          <a:xfrm>
            <a:off x="8991149" y="671981"/>
            <a:ext cx="2490505" cy="137428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отчетности, представляемой крупными, средними и некоммерческими организациями в электронном виде, %</a:t>
            </a:r>
          </a:p>
          <a:p>
            <a:pPr>
              <a:lnSpc>
                <a:spcPct val="80000"/>
              </a:lnSpc>
            </a:pPr>
            <a:endParaRPr lang="ru-RU" sz="1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76FB1548-08DE-764F-8364-3811691BF3C9}"/>
              </a:ext>
            </a:extLst>
          </p:cNvPr>
          <p:cNvSpPr txBox="1">
            <a:spLocks/>
          </p:cNvSpPr>
          <p:nvPr/>
        </p:nvSpPr>
        <p:spPr>
          <a:xfrm>
            <a:off x="4305299" y="3513260"/>
            <a:ext cx="1495425" cy="1098137"/>
          </a:xfrm>
          <a:prstGeom prst="rect">
            <a:avLst/>
          </a:prstGeom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kern="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xmlns="" id="{EB3903E3-AA1B-C24F-8C1E-239CBCE6F6E3}"/>
              </a:ext>
            </a:extLst>
          </p:cNvPr>
          <p:cNvSpPr txBox="1">
            <a:spLocks/>
          </p:cNvSpPr>
          <p:nvPr/>
        </p:nvSpPr>
        <p:spPr>
          <a:xfrm>
            <a:off x="9330723" y="3677345"/>
            <a:ext cx="2009140" cy="71120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sz="48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3F811BA6-7833-7941-9271-D8E46E88ED11}"/>
              </a:ext>
            </a:extLst>
          </p:cNvPr>
          <p:cNvSpPr txBox="1">
            <a:spLocks/>
          </p:cNvSpPr>
          <p:nvPr/>
        </p:nvSpPr>
        <p:spPr>
          <a:xfrm>
            <a:off x="6101748" y="3157660"/>
            <a:ext cx="851502" cy="71120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sz="3600" b="1" kern="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xmlns="" id="{DC720F7B-6149-9545-B0C3-5B9D9050E641}"/>
              </a:ext>
            </a:extLst>
          </p:cNvPr>
          <p:cNvSpPr/>
          <p:nvPr/>
        </p:nvSpPr>
        <p:spPr>
          <a:xfrm>
            <a:off x="8748904" y="671980"/>
            <a:ext cx="213920" cy="1311307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49" y="194468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79814968"/>
              </p:ext>
            </p:extLst>
          </p:nvPr>
        </p:nvGraphicFramePr>
        <p:xfrm>
          <a:off x="1047532" y="2046269"/>
          <a:ext cx="8620343" cy="40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1971041" y="3875210"/>
            <a:ext cx="1134109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49394" y="3677345"/>
            <a:ext cx="1207399" cy="487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</a:t>
            </a:r>
          </a:p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19450" y="3535257"/>
            <a:ext cx="1238250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577684" y="3208460"/>
            <a:ext cx="1137316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800724" y="3037010"/>
            <a:ext cx="1152526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386843" y="2686673"/>
            <a:ext cx="1281032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971041" y="3875210"/>
            <a:ext cx="1248408" cy="5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19449" y="3513260"/>
            <a:ext cx="1329911" cy="54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49361" y="3208460"/>
            <a:ext cx="1251363" cy="535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800724" y="3037010"/>
            <a:ext cx="1295400" cy="525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76%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96125" y="2783388"/>
            <a:ext cx="1243075" cy="617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88%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7096125" y="2783388"/>
            <a:ext cx="1243075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8339200" y="2721134"/>
            <a:ext cx="1328675" cy="487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89%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218" y="6360183"/>
            <a:ext cx="2522134" cy="29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506" y="6297317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3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BA9FC96-3136-4344-A3E0-4C7E3D4F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6306160" cy="936897"/>
          </a:xfrm>
        </p:spPr>
        <p:txBody>
          <a:bodyPr/>
          <a:lstStyle/>
          <a:p>
            <a:r>
              <a:rPr lang="ru-RU" dirty="0" smtClean="0"/>
              <a:t>СБОР СТАТИСТИЧЕСКИХ ДАННЫХ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2F5BFD36-C0CC-D94C-A93D-050973449585}"/>
              </a:ext>
            </a:extLst>
          </p:cNvPr>
          <p:cNvCxnSpPr>
            <a:cxnSpLocks/>
          </p:cNvCxnSpPr>
          <p:nvPr/>
        </p:nvCxnSpPr>
        <p:spPr>
          <a:xfrm>
            <a:off x="9005218" y="1653159"/>
            <a:ext cx="0" cy="4540377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10">
            <a:extLst>
              <a:ext uri="{FF2B5EF4-FFF2-40B4-BE49-F238E27FC236}">
                <a16:creationId xmlns="" xmlns:a16="http://schemas.microsoft.com/office/drawing/2014/main" id="{471AD757-367D-7344-871A-B00EF9E1EEA6}"/>
              </a:ext>
            </a:extLst>
          </p:cNvPr>
          <p:cNvSpPr txBox="1">
            <a:spLocks/>
          </p:cNvSpPr>
          <p:nvPr/>
        </p:nvSpPr>
        <p:spPr>
          <a:xfrm>
            <a:off x="8642256" y="561900"/>
            <a:ext cx="2697607" cy="71120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sz="13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10">
            <a:extLst>
              <a:ext uri="{FF2B5EF4-FFF2-40B4-BE49-F238E27FC236}">
                <a16:creationId xmlns="" xmlns:a16="http://schemas.microsoft.com/office/drawing/2014/main" id="{EB3903E3-AA1B-C24F-8C1E-239CBCE6F6E3}"/>
              </a:ext>
            </a:extLst>
          </p:cNvPr>
          <p:cNvSpPr txBox="1">
            <a:spLocks/>
          </p:cNvSpPr>
          <p:nvPr/>
        </p:nvSpPr>
        <p:spPr>
          <a:xfrm>
            <a:off x="9330723" y="3677345"/>
            <a:ext cx="2009140" cy="71120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sz="48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10">
            <a:extLst>
              <a:ext uri="{FF2B5EF4-FFF2-40B4-BE49-F238E27FC236}">
                <a16:creationId xmlns="" xmlns:a16="http://schemas.microsoft.com/office/drawing/2014/main" id="{3F811BA6-7833-7941-9271-D8E46E88ED11}"/>
              </a:ext>
            </a:extLst>
          </p:cNvPr>
          <p:cNvSpPr txBox="1">
            <a:spLocks/>
          </p:cNvSpPr>
          <p:nvPr/>
        </p:nvSpPr>
        <p:spPr>
          <a:xfrm>
            <a:off x="6101748" y="3157660"/>
            <a:ext cx="851502" cy="71120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sz="3600" b="1" kern="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49" y="194468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827974" y="4264045"/>
            <a:ext cx="311579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Существенное  увеличение сбора отчетности в электронном виде </a:t>
            </a:r>
          </a:p>
          <a:p>
            <a:pPr algn="ctr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по сравнению с итогами 2019 года: </a:t>
            </a: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spcBef>
                <a:spcPts val="2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Людиновский – 3,6%</a:t>
            </a:r>
          </a:p>
          <a:p>
            <a:pPr algn="ctr">
              <a:spcBef>
                <a:spcPts val="2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Жуковский - 2,9%</a:t>
            </a:r>
          </a:p>
          <a:p>
            <a:pPr algn="ctr">
              <a:spcBef>
                <a:spcPts val="200"/>
              </a:spcBef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Кировский - 2,1%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0800000">
            <a:off x="8665410" y="4264045"/>
            <a:ext cx="282365" cy="1277272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97126" y="1028700"/>
            <a:ext cx="7865824" cy="5371457"/>
            <a:chOff x="-1" y="-157163"/>
            <a:chExt cx="8209406" cy="5486401"/>
          </a:xfrm>
        </p:grpSpPr>
        <p:graphicFrame>
          <p:nvGraphicFramePr>
            <p:cNvPr id="29" name="Диаграмма 28"/>
            <p:cNvGraphicFramePr/>
            <p:nvPr>
              <p:extLst>
                <p:ext uri="{D42A27DB-BD31-4B8C-83A1-F6EECF244321}">
                  <p14:modId xmlns:p14="http://schemas.microsoft.com/office/powerpoint/2010/main" val="1225650391"/>
                </p:ext>
              </p:extLst>
            </p:nvPr>
          </p:nvGraphicFramePr>
          <p:xfrm>
            <a:off x="-1" y="-157163"/>
            <a:ext cx="8081643" cy="5172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0" name="Группа 29"/>
            <p:cNvGrpSpPr/>
            <p:nvPr/>
          </p:nvGrpSpPr>
          <p:grpSpPr>
            <a:xfrm>
              <a:off x="6072079" y="-157163"/>
              <a:ext cx="2137326" cy="5486401"/>
              <a:chOff x="6072079" y="-157163"/>
              <a:chExt cx="2137326" cy="5486401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6978014" y="-157163"/>
                <a:ext cx="0" cy="5172074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8"/>
              <p:cNvSpPr txBox="1"/>
              <p:nvPr/>
            </p:nvSpPr>
            <p:spPr>
              <a:xfrm>
                <a:off x="6072079" y="5014913"/>
                <a:ext cx="2137326" cy="31432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Калужская область  91</a:t>
                </a:r>
                <a:endParaRPr lang="ru-RU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471AD757-367D-7344-871A-B00EF9E1EEA6}"/>
              </a:ext>
            </a:extLst>
          </p:cNvPr>
          <p:cNvSpPr txBox="1">
            <a:spLocks/>
          </p:cNvSpPr>
          <p:nvPr/>
        </p:nvSpPr>
        <p:spPr>
          <a:xfrm>
            <a:off x="8992834" y="605219"/>
            <a:ext cx="2938252" cy="137428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отчетности, представляемой крупными, средними и некоммерческими организациями в электронном виде, %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муниципальным районам Калужской области</a:t>
            </a:r>
          </a:p>
          <a:p>
            <a:pPr>
              <a:lnSpc>
                <a:spcPct val="80000"/>
              </a:lnSpc>
            </a:pPr>
            <a:endParaRPr lang="ru-RU" sz="1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666" y="668232"/>
            <a:ext cx="2127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218" y="6355682"/>
            <a:ext cx="25241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75" y="6327293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0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6302</TotalTime>
  <Words>808</Words>
  <Application>Microsoft Office PowerPoint</Application>
  <PresentationFormat>Произвольный</PresentationFormat>
  <Paragraphs>291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Мусаева Айгуль Ахмедовна</cp:lastModifiedBy>
  <cp:revision>313</cp:revision>
  <cp:lastPrinted>2020-12-25T08:22:01Z</cp:lastPrinted>
  <dcterms:created xsi:type="dcterms:W3CDTF">2020-03-31T09:31:17Z</dcterms:created>
  <dcterms:modified xsi:type="dcterms:W3CDTF">2021-03-22T12:40:02Z</dcterms:modified>
</cp:coreProperties>
</file>