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7" r:id="rId2"/>
    <p:sldId id="374" r:id="rId3"/>
    <p:sldId id="380" r:id="rId4"/>
    <p:sldId id="377" r:id="rId5"/>
    <p:sldId id="362" r:id="rId6"/>
    <p:sldId id="363" r:id="rId7"/>
    <p:sldId id="344" r:id="rId8"/>
    <p:sldId id="357" r:id="rId9"/>
    <p:sldId id="371" r:id="rId10"/>
    <p:sldId id="372" r:id="rId11"/>
    <p:sldId id="359" r:id="rId12"/>
    <p:sldId id="349" r:id="rId13"/>
    <p:sldId id="373" r:id="rId14"/>
    <p:sldId id="365" r:id="rId15"/>
    <p:sldId id="366" r:id="rId16"/>
    <p:sldId id="367" r:id="rId17"/>
    <p:sldId id="364" r:id="rId18"/>
    <p:sldId id="378" r:id="rId19"/>
    <p:sldId id="368" r:id="rId20"/>
    <p:sldId id="369" r:id="rId21"/>
    <p:sldId id="370" r:id="rId22"/>
    <p:sldId id="379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орозова Ольга Анатольевна" initials="МО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65"/>
    <a:srgbClr val="334286"/>
    <a:srgbClr val="DA0000"/>
    <a:srgbClr val="FFC32E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122" d="100"/>
          <a:sy n="122" d="100"/>
        </p:scale>
        <p:origin x="-114" y="96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40_BoboshkoNV\Desktop\&#1055;&#1056;&#1045;&#1047;&#1045;&#1053;&#1058;&#1040;&#1062;&#1048;&#1071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40_BoboshkoNV\Desktop\&#1055;&#1056;&#1045;&#1047;&#1045;&#1053;&#1058;&#1040;&#1062;&#1048;&#1071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40_musaevaaa\Desktop\&#1057;&#1052;&#104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42807248148978"/>
          <c:y val="8.1340557969554195E-2"/>
          <c:w val="0.71210630294830768"/>
          <c:h val="0.743448125949592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16137306891732717"/>
          <c:y val="0.83403915485792579"/>
          <c:w val="0.6881981768975175"/>
          <c:h val="0.1047394881083045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0830943924738"/>
          <c:y val="0.10745283065059345"/>
          <c:w val="0.80399259238149412"/>
          <c:h val="0.8401011166239504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20568302869799474"/>
          <c:y val="0.91484131675083769"/>
          <c:w val="0.61999895071317357"/>
          <c:h val="8.515868324916278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  <a:p>
            <a:pPr>
              <a:defRPr sz="1400"/>
            </a:pPr>
            <a:r>
              <a:rPr lang="ru-RU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15 лет</a:t>
            </a:r>
            <a:endParaRPr lang="ru-RU" sz="1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4497061003457391"/>
          <c:y val="0.3367185267153755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271523008572788"/>
          <c:y val="0.15164484049920485"/>
          <c:w val="0.51919301838372323"/>
          <c:h val="0.59206147968468703"/>
        </c:manualLayout>
      </c:layout>
      <c:doughnutChart>
        <c:varyColors val="1"/>
        <c:ser>
          <c:idx val="0"/>
          <c:order val="0"/>
          <c:tx>
            <c:strRef>
              <c:f>Лист1!$B$21</c:f>
              <c:strCache>
                <c:ptCount val="1"/>
                <c:pt idx="0">
                  <c:v>Стаж в системе статистики</c:v>
                </c:pt>
              </c:strCache>
            </c:strRef>
          </c:tx>
          <c:dLbls>
            <c:dLbl>
              <c:idx val="0"/>
              <c:layout>
                <c:manualLayout>
                  <c:x val="6.9179094566283794E-2"/>
                  <c:y val="-4.1232769297287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49087240213705E-2"/>
                  <c:y val="4.34129432715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609113459833098E-2"/>
                  <c:y val="6.634446504515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949420126556791E-2"/>
                  <c:y val="-0.13134491695796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Лист1!$A$22:$A$25</c:f>
              <c:strCache>
                <c:ptCount val="4"/>
                <c:pt idx="0">
                  <c:v>&lt; 5 лет</c:v>
                </c:pt>
                <c:pt idx="1">
                  <c:v>от 5 до 10 лет</c:v>
                </c:pt>
                <c:pt idx="2">
                  <c:v>от 10 до 15 лет</c:v>
                </c:pt>
                <c:pt idx="3">
                  <c:v>&gt; 15 лет</c:v>
                </c:pt>
              </c:strCache>
            </c:strRef>
          </c:cat>
          <c:val>
            <c:numRef>
              <c:f>Лист1!$B$22:$B$25</c:f>
              <c:numCache>
                <c:formatCode>0%</c:formatCode>
                <c:ptCount val="4"/>
                <c:pt idx="0">
                  <c:v>0.24000000000000002</c:v>
                </c:pt>
                <c:pt idx="1">
                  <c:v>0.17</c:v>
                </c:pt>
                <c:pt idx="2">
                  <c:v>9.0000000000000024E-2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20940186699311339"/>
          <c:y val="0.8436761809740505"/>
          <c:w val="0.68708993909350569"/>
          <c:h val="0.12253588940899586"/>
        </c:manualLayout>
      </c:layout>
      <c:overlay val="0"/>
      <c:spPr>
        <a:ln cap="rnd"/>
      </c:spPr>
      <c:txPr>
        <a:bodyPr/>
        <a:lstStyle/>
        <a:p>
          <a:pPr>
            <a:defRPr sz="1100" b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49</a:t>
            </a:r>
            <a:r>
              <a:rPr lang="ru-RU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</a:p>
          <a:p>
            <a: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средний возраст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32918230138761145"/>
          <c:y val="0.3454730432541625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78045278584972"/>
          <c:y val="0.16175664334019751"/>
          <c:w val="0.54769328505944048"/>
          <c:h val="0.578256604879205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Lbls>
            <c:dLbl>
              <c:idx val="0"/>
              <c:layout>
                <c:manualLayout>
                  <c:x val="3.0142566380469787E-2"/>
                  <c:y val="-5.763122425012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264146425445705E-2"/>
                  <c:y val="7.9824931443894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110141137097079E-2"/>
                  <c:y val="3.152796947030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2941010503376942E-2"/>
                  <c:y val="-4.5904051338809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&lt; 30 лет</c:v>
                </c:pt>
                <c:pt idx="1">
                  <c:v>30-50 лет</c:v>
                </c:pt>
                <c:pt idx="2">
                  <c:v>50-60 лет</c:v>
                </c:pt>
                <c:pt idx="3">
                  <c:v>&gt;60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6.0000000000000005E-2</c:v>
                </c:pt>
                <c:pt idx="1">
                  <c:v>0.39000000000000007</c:v>
                </c:pt>
                <c:pt idx="2">
                  <c:v>0.38000000000000006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legend>
      <c:legendPos val="r"/>
      <c:layout>
        <c:manualLayout>
          <c:xMode val="edge"/>
          <c:yMode val="edge"/>
          <c:x val="0.15468814242345216"/>
          <c:y val="0.82475656073786729"/>
          <c:w val="0.59033326434411215"/>
          <c:h val="0.13850260994314692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Лист1!$D$2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Количество Пресс-релизов</c:v>
                </c:pt>
                <c:pt idx="1">
                  <c:v>Количество публикаций в СМИ</c:v>
                </c:pt>
                <c:pt idx="2">
                  <c:v>Количество СМИ участвующих во взаимодействии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72</c:v>
                </c:pt>
                <c:pt idx="1">
                  <c:v>138</c:v>
                </c:pt>
                <c:pt idx="2">
                  <c:v>45</c:v>
                </c:pt>
              </c:numCache>
            </c:numRef>
          </c:val>
        </c:ser>
        <c:ser>
          <c:idx val="3"/>
          <c:order val="1"/>
          <c:tx>
            <c:strRef>
              <c:f>Лист1!$E$2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Количество Пресс-релизов</c:v>
                </c:pt>
                <c:pt idx="1">
                  <c:v>Количество публикаций в СМИ</c:v>
                </c:pt>
                <c:pt idx="2">
                  <c:v>Количество СМИ участвующих во взаимодействии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138</c:v>
                </c:pt>
                <c:pt idx="1">
                  <c:v>966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836224"/>
        <c:axId val="92837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Лист1!$A$3:$A$5</c15:sqref>
                        </c15:formulaRef>
                      </c:ext>
                    </c:extLst>
                    <c:strCache>
                      <c:ptCount val="3"/>
                      <c:pt idx="0">
                        <c:v>Количество Пресс-релизов</c:v>
                      </c:pt>
                      <c:pt idx="1">
                        <c:v>Количество публикаций в СМИ</c:v>
                      </c:pt>
                      <c:pt idx="2">
                        <c:v>Количество СМИ участвующих во взаимодействии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Лист1!$A$3:$A$5</c15:sqref>
                        </c15:formulaRef>
                      </c:ext>
                    </c:extLst>
                    <c:strCache>
                      <c:ptCount val="3"/>
                      <c:pt idx="0">
                        <c:v>Количество Пресс-релизов</c:v>
                      </c:pt>
                      <c:pt idx="1">
                        <c:v>Количество публикаций в СМИ</c:v>
                      </c:pt>
                      <c:pt idx="2">
                        <c:v>Количество СМИ участвующих во взаимодействии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Лист1!$C$3:$C$5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9283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2837760"/>
        <c:crosses val="autoZero"/>
        <c:auto val="1"/>
        <c:lblAlgn val="ctr"/>
        <c:lblOffset val="100"/>
        <c:noMultiLvlLbl val="0"/>
      </c:catAx>
      <c:valAx>
        <c:axId val="9283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3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735608048993875"/>
          <c:y val="0.89409667541557303"/>
          <c:w val="0.25846128608923885"/>
          <c:h val="8.9240303295421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12.png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21" Type="http://schemas.openxmlformats.org/officeDocument/2006/relationships/image" Target="../media/image21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17" Type="http://schemas.openxmlformats.org/officeDocument/2006/relationships/image" Target="../media/image46.jpeg"/><Relationship Id="rId2" Type="http://schemas.openxmlformats.org/officeDocument/2006/relationships/image" Target="../media/image3.png"/><Relationship Id="rId16" Type="http://schemas.openxmlformats.org/officeDocument/2006/relationships/image" Target="../media/image45.jpeg"/><Relationship Id="rId20" Type="http://schemas.openxmlformats.org/officeDocument/2006/relationships/image" Target="../media/image49.jf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11" Type="http://schemas.openxmlformats.org/officeDocument/2006/relationships/image" Target="../media/image40.jfif"/><Relationship Id="rId5" Type="http://schemas.openxmlformats.org/officeDocument/2006/relationships/image" Target="../media/image34.jpeg"/><Relationship Id="rId15" Type="http://schemas.openxmlformats.org/officeDocument/2006/relationships/image" Target="../media/image44.jfif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alugastat.gks.ru/anonsinf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hyperlink" Target="http://intranet/corp/DocLib8/Forms/AllItems.aspx?RootFolder=/corp/DocLib8/%D0%98%D0%BD%D1%84%D0%BE%D1%80%D0%BC%D0%B0%D1%86%D0%B8%D0%BE%D0%BD%D0%BD%D0%BE%D0%B5%20%D0%BE%D0%B1%D0%B5%D1%81%D0%BF%D0%B5%D1%87%D0%B5%D0%BD%D0%B8%D0%B5%20%D1%82%D0%B5%D1%80%D1%80%D0%B8%D1%82%D0%BE%D1%80%D0%B8%D0%B0%D0%BB%D1%8C%D0%BD%D1%8B%D0%BC%D0%B8%20%D0%BE%D1%80%D0%B3%D0%B0%D0%BD%D0%B0%D0%BC%D0%B8%20%D0%A0%D0%BE%D1%81%D1%81%D1%82%D0%B0%D1%82%D0%B0%20%D0%9E%D0%93%D0%92%20%D0%B8%20%D0%9E%D0%9C%D0%A1%D0%A3%20%D0%BE%D1%84%D0%B8%D1%86%D0%B8%D0%B0%D0%BB%D1%8C%D0%BD%D0%BE%D0%B9%20%D1%81%D1%82%D0%B0%D1%82%D0%B8%D1%81%D1%82%D0%B8%D1%87%D0%B5%D1%81%D0%BA%D0%BE%D0%B9%20%D0%B8%D0%BD%D1%84%D0%BE%D1%80%D0%BC%D0%B0%D1%86%D0%B8%D0%B5%D0%B9/%D0%9F%D0%BB%D0%B0%D0%BD%D1%8B%20%D0%A2%D0%9E%D0%93%D0%A1%20%D0%BD%D0%B0%202021%20%D0%B3%D0%BE%D0%B4/%D0%A6%D0%B5%D0%BD%D1%82%D1%80%D0%B0%D0%BB%D1%8C%D0%BD%D1%8B%D0%B9%20%D1%84%D0%B5%D0%B4%D0%B5%D1%80%D0%B0%D0%BB%D1%8C%D0%BD%D1%8B%D0%B9%20%D0%BE%D0%BA%D1%80%D1%83%D0%B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4084" y="3576920"/>
            <a:ext cx="8182302" cy="1255728"/>
          </a:xfrm>
        </p:spPr>
        <p:txBody>
          <a:bodyPr/>
          <a:lstStyle/>
          <a:p>
            <a:r>
              <a:rPr lang="ru-RU" sz="2800" dirty="0" smtClean="0"/>
              <a:t>ТЕРРИТОРИАЛЬНЫЙ ОРГАН ФЕДЕРАЛЬНОЙ СЛУЖБЫ ГОСУДАРСТВЕННОЙ СТАТИСТИКИ ПО КАЛУЖСКОЙ ОБЛАСТИ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608937"/>
            <a:ext cx="5565775" cy="788421"/>
          </a:xfrm>
        </p:spPr>
        <p:txBody>
          <a:bodyPr/>
          <a:lstStyle/>
          <a:p>
            <a:r>
              <a:rPr lang="ru-RU" dirty="0" smtClean="0"/>
              <a:t>ОТЧЕТ О ДЕЯТЕЛЬНОСТИ </a:t>
            </a:r>
            <a:br>
              <a:rPr lang="ru-RU" dirty="0" smtClean="0"/>
            </a:br>
            <a:r>
              <a:rPr lang="ru-RU" dirty="0" smtClean="0"/>
              <a:t>ЗА 2021 ГОД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346" y="484031"/>
            <a:ext cx="1154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ОБРАБОТКИ ПОСТУПАЮЩИХ ГРУЗОВ ДЛЯ ОБЕСПЕЧЕНИЯ ПРОВОДИМЫХ ПЕРЕПИСЕЙ И ОБСЛЕДОВАНИЙ, ТЕКУЩЕЙ ДЕЯТЕЛЬНОСТИ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5" y="3849178"/>
            <a:ext cx="3006862" cy="179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54" y="3824919"/>
            <a:ext cx="3236208" cy="181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p40_morozovaoa\Desktop\IMG-20211215-W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35" y="3907692"/>
            <a:ext cx="2498855" cy="25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2" y="1163137"/>
            <a:ext cx="1090448" cy="922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2471" y="1116206"/>
            <a:ext cx="86799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1.Подготовка мест хранения и обработки поступающих грузов:</a:t>
            </a:r>
          </a:p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проверка работы </a:t>
            </a:r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автоматизированной охраны пожарной сигнализации;</a:t>
            </a:r>
            <a:endParaRPr lang="ru-RU" sz="1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освобождение от неиспользуемого имущества; </a:t>
            </a:r>
          </a:p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комплектование и установка необходимого числа стеллажей, столов;</a:t>
            </a:r>
          </a:p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2.Разработка транспортных схем обработки грузов:</a:t>
            </a:r>
          </a:p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подготовка транспортировочного оборудования (гидравлические и простые тележки);</a:t>
            </a:r>
          </a:p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устройство плавных переходов через существующие пороги;</a:t>
            </a:r>
          </a:p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подготовка пандуса запасного входа для приема транспортных средств;</a:t>
            </a:r>
          </a:p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подготовка расчетного количества паллет.</a:t>
            </a:r>
          </a:p>
          <a:p>
            <a:pPr lvl="0" font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3.Обучение безопасным приемам работы задействованного </a:t>
            </a:r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5" y="2940656"/>
            <a:ext cx="740934" cy="7204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2471" y="3081333"/>
            <a:ext cx="849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  <a:p>
            <a:pPr lvl="0">
              <a:defRPr/>
            </a:pPr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</a:t>
            </a:r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трудовых затрат и обеспечение сохранности имущества при обработке поступающего груза для обеспечения проведения переписей и обследований, </a:t>
            </a:r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текущей деятельности</a:t>
            </a:r>
            <a:endParaRPr lang="ru-RU" sz="1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1\offer-packag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64" y="1230748"/>
            <a:ext cx="3039836" cy="17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1\Kladovshhik-nov-4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5" y="5830900"/>
            <a:ext cx="1886966" cy="8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1\склад-внутренний-с-картонными-коробками-интерьер-помещения-на-шкафах-2108476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993" y="5830900"/>
            <a:ext cx="2085505" cy="89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4" y="471096"/>
            <a:ext cx="914402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2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9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9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217832" y="645886"/>
            <a:ext cx="8310783" cy="354046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ЗОЖ АКЦИЯ «К ЗДОРОВЬЮ - НЕ СЛОВОМ, А ДЕЛОМ!»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6438" y="1612311"/>
            <a:ext cx="5289054" cy="873611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«Поделись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витаминкой»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мотивация сотрудников к правильному питанию. Сотрудники, имеющие в избытке дары сада и огорода, могут поделиться ими с коллегами. </a:t>
            </a:r>
            <a:endParaRPr lang="ru-RU" sz="1200" dirty="0" smtClean="0">
              <a:solidFill>
                <a:srgbClr val="283283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84" y="2494950"/>
            <a:ext cx="1183447" cy="92328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07" y="2492210"/>
            <a:ext cx="1248743" cy="90133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799388" y="1770998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стихов 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вакцинации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8905" r="5767" b="11327"/>
          <a:stretch/>
        </p:blipFill>
        <p:spPr>
          <a:xfrm>
            <a:off x="7795515" y="2019649"/>
            <a:ext cx="1119885" cy="7317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9" y="1800728"/>
            <a:ext cx="760732" cy="5560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36" y="1734263"/>
            <a:ext cx="607075" cy="5168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39586" y="3545012"/>
            <a:ext cx="3872503" cy="688945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гимнастика </a:t>
            </a:r>
          </a:p>
          <a:p>
            <a:r>
              <a:rPr lang="ru-RU" sz="1200" dirty="0" smtClean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борьба с гиподинамией и общей усталостью </a:t>
            </a:r>
            <a:endParaRPr lang="ru-RU" sz="1200" dirty="0" smtClean="0">
              <a:solidFill>
                <a:srgbClr val="283283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4" y="3501637"/>
            <a:ext cx="1004741" cy="57692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3" y="4233957"/>
            <a:ext cx="1293257" cy="78316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15" y="4235375"/>
            <a:ext cx="1315834" cy="78316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0" r="16519" b="3535"/>
          <a:stretch/>
        </p:blipFill>
        <p:spPr>
          <a:xfrm>
            <a:off x="3578869" y="4277459"/>
            <a:ext cx="1239301" cy="741083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7207579" y="2795237"/>
            <a:ext cx="4309978" cy="6581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Тренажерный зал </a:t>
            </a:r>
          </a:p>
          <a:p>
            <a:r>
              <a:rPr lang="ru-RU" sz="1200" dirty="0" smtClean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200" dirty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сохранение нормального физического и психологического </a:t>
            </a:r>
            <a:r>
              <a:rPr lang="ru-RU" sz="1200" dirty="0" smtClean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</a:t>
            </a:r>
            <a:endParaRPr lang="ru-RU" sz="1200" dirty="0">
              <a:solidFill>
                <a:srgbClr val="283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92" y="2775918"/>
            <a:ext cx="761641" cy="6176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r="30725" b="6414"/>
          <a:stretch/>
        </p:blipFill>
        <p:spPr>
          <a:xfrm>
            <a:off x="7642441" y="3461973"/>
            <a:ext cx="752511" cy="12833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t="4345" r="18633" b="3849"/>
          <a:stretch/>
        </p:blipFill>
        <p:spPr>
          <a:xfrm>
            <a:off x="8695105" y="3461973"/>
            <a:ext cx="765486" cy="1274731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r="31235"/>
          <a:stretch/>
        </p:blipFill>
        <p:spPr>
          <a:xfrm>
            <a:off x="9996625" y="3439596"/>
            <a:ext cx="839742" cy="1266162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1217832" y="5207181"/>
            <a:ext cx="46174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Фотоконкурс «Моя спортивная семья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</a:p>
          <a:p>
            <a:r>
              <a:rPr lang="ru-RU" sz="1200" dirty="0" smtClean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200" dirty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мотивация сотрудников к занятию </a:t>
            </a:r>
            <a:r>
              <a:rPr lang="ru-RU" sz="1200" dirty="0" smtClean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спортом</a:t>
            </a:r>
            <a:endParaRPr lang="ru-RU" sz="1200" dirty="0">
              <a:solidFill>
                <a:srgbClr val="283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3" t="13312" r="15468" b="10674"/>
          <a:stretch/>
        </p:blipFill>
        <p:spPr bwMode="auto">
          <a:xfrm>
            <a:off x="697637" y="5795586"/>
            <a:ext cx="1347736" cy="94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t="32013" r="23455" b="18461"/>
          <a:stretch/>
        </p:blipFill>
        <p:spPr bwMode="auto">
          <a:xfrm>
            <a:off x="2864975" y="5855512"/>
            <a:ext cx="1345344" cy="8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3" y="5207181"/>
            <a:ext cx="801293" cy="4507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351409" y="4837810"/>
            <a:ext cx="38851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Наглядная агитация  </a:t>
            </a:r>
          </a:p>
          <a:p>
            <a:r>
              <a:rPr lang="ru-RU" sz="1200" dirty="0" smtClean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200" dirty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ru-RU" sz="1200" dirty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 к </a:t>
            </a:r>
            <a:r>
              <a:rPr lang="ru-RU" sz="1200" dirty="0" smtClean="0">
                <a:solidFill>
                  <a:srgbClr val="283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ведению здорового образа жизни</a:t>
            </a:r>
            <a:endParaRPr lang="ru-RU" sz="1200" dirty="0">
              <a:solidFill>
                <a:srgbClr val="283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23" y="4958510"/>
            <a:ext cx="666672" cy="44296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80" y="5514918"/>
            <a:ext cx="2283022" cy="113865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9" y="999932"/>
            <a:ext cx="778279" cy="6584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8129" y="999932"/>
            <a:ext cx="44144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сотрудников к ведению здорового образа жизни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58" y="1035195"/>
            <a:ext cx="612378" cy="6195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35134" y="923184"/>
            <a:ext cx="4152612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Вакцинировано – 153 сотрудника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коллективного иммунитета – 83,7%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400375"/>
            <a:ext cx="4927600" cy="3987800"/>
          </a:xfrm>
        </p:spPr>
        <p:txBody>
          <a:bodyPr/>
          <a:lstStyle/>
          <a:p>
            <a:r>
              <a:rPr lang="ru-RU" dirty="0" smtClean="0"/>
              <a:t>Бережливое</a:t>
            </a:r>
          </a:p>
          <a:p>
            <a:r>
              <a:rPr lang="ru-RU" dirty="0" smtClean="0"/>
              <a:t>производство 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794765" y="2347224"/>
            <a:ext cx="3787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Создали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комитет по качеству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42" y="2121967"/>
            <a:ext cx="720458" cy="71810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811699" y="3116843"/>
            <a:ext cx="4684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Организовали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проведение внутренних аудитов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56" y="2983819"/>
            <a:ext cx="914402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1184719" y="544660"/>
            <a:ext cx="10658657" cy="936897"/>
          </a:xfrm>
        </p:spPr>
        <p:txBody>
          <a:bodyPr/>
          <a:lstStyle/>
          <a:p>
            <a:r>
              <a:rPr lang="ru-RU" dirty="0" smtClean="0"/>
              <a:t>БЕРЕЖЛИВОЕ ПРОИЗВОДСТВО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03139"/>
              </p:ext>
            </p:extLst>
          </p:nvPr>
        </p:nvGraphicFramePr>
        <p:xfrm>
          <a:off x="439951" y="1106767"/>
          <a:ext cx="11097134" cy="57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49">
                  <a:extLst>
                    <a:ext uri="{9D8B030D-6E8A-4147-A177-3AD203B41FA5}">
                      <a16:colId xmlns:a16="http://schemas.microsoft.com/office/drawing/2014/main" xmlns="" val="1752259029"/>
                    </a:ext>
                  </a:extLst>
                </a:gridCol>
                <a:gridCol w="4945063">
                  <a:extLst>
                    <a:ext uri="{9D8B030D-6E8A-4147-A177-3AD203B41FA5}">
                      <a16:colId xmlns:a16="http://schemas.microsoft.com/office/drawing/2014/main" xmlns="" val="497812427"/>
                    </a:ext>
                  </a:extLst>
                </a:gridCol>
                <a:gridCol w="5779222">
                  <a:extLst>
                    <a:ext uri="{9D8B030D-6E8A-4147-A177-3AD203B41FA5}">
                      <a16:colId xmlns:a16="http://schemas.microsoft.com/office/drawing/2014/main" xmlns="" val="492426427"/>
                    </a:ext>
                  </a:extLst>
                </a:gridCol>
              </a:tblGrid>
              <a:tr h="23011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п.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Что сделано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Числовой</a:t>
                      </a: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показатель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59896"/>
                  </a:ext>
                </a:extLst>
              </a:tr>
              <a:tr h="38352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Сформирован комитет по качеству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Состав 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— руководитель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Калугастата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заместители руководителя </a:t>
                      </a:r>
                      <a:r>
                        <a:rPr lang="ru-RU" sz="11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Калугастата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начальники всех структурных подразделений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320622"/>
                  </a:ext>
                </a:extLst>
              </a:tr>
              <a:tr h="38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Проведение внутренних аудитов по качеству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аудитов по выполнению планов по качеству – </a:t>
                      </a: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1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Проведен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мониторинг, количественное и качественное  измерения выполнения плановых заданий, выявленные несоответствия, определены причины невыполнения плановых заданий и возможность и сроки их выполнения </a:t>
                      </a:r>
                      <a:b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 выполнения плановых заданий – 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646620"/>
                  </a:ext>
                </a:extLst>
              </a:tr>
              <a:tr h="38352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Соответствие типовой структуре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637927"/>
                  </a:ext>
                </a:extLst>
              </a:tr>
              <a:tr h="38352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 каком шаге проекта «Бережливый офис – 5С» находится «пилотный участок» или ТОГС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 Проекту «Бережливый офис -5С» - планируем</a:t>
                      </a: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присоединиться в 2022 году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5648271"/>
                  </a:ext>
                </a:extLst>
              </a:tr>
              <a:tr h="38352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сотрудников, прошедших обучение по программе «Бережливый офис – 5С»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0731289"/>
                  </a:ext>
                </a:extLst>
              </a:tr>
              <a:tr h="53692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Объемы сданной макулатуры (тонны), удаление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хлама (метров куб.) 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освобожденные площади от лишней мебели, захламлений (кв. метров).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Сдано</a:t>
                      </a: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1,5 тонны макулатуры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Удалено лишних предметов (хлама) – </a:t>
                      </a: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1742</a:t>
                      </a: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единицы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Утилизировано списанных единиц отслужившей свой срок и морально устаревшей техники – </a:t>
                      </a: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единиц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666090"/>
                  </a:ext>
                </a:extLst>
              </a:tr>
              <a:tr h="36518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сотрудников, прошедших обучение по другим программам бережливого производства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85269"/>
                  </a:ext>
                </a:extLst>
              </a:tr>
              <a:tr h="38352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Общее количество поданных предложений по улучшениям и процент реализованных предложений по улучшениям от поданных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Подано 9 предложений по актуализации</a:t>
                      </a: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форм статистической отчетности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2947175"/>
                  </a:ext>
                </a:extLst>
              </a:tr>
              <a:tr h="38352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описанных процессов, выполняемых в территориальном органе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923479"/>
                  </a:ext>
                </a:extLst>
              </a:tr>
              <a:tr h="38352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Обмен опытом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603483"/>
                  </a:ext>
                </a:extLst>
              </a:tr>
              <a:tr h="38352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Другая информация по активностям, связанных с бережливым производством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Установлены контейнеры для сбора пластика</a:t>
                      </a: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 стекла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7805118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6" y="389739"/>
            <a:ext cx="673609" cy="7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1109818" y="720581"/>
            <a:ext cx="11858440" cy="936897"/>
          </a:xfrm>
        </p:spPr>
        <p:txBody>
          <a:bodyPr/>
          <a:lstStyle/>
          <a:p>
            <a:r>
              <a:rPr lang="ru-RU" dirty="0" smtClean="0"/>
              <a:t>ВЫПОЛНЕННЫЕ ЗАДАЧИ В 2021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64628"/>
              </p:ext>
            </p:extLst>
          </p:nvPr>
        </p:nvGraphicFramePr>
        <p:xfrm>
          <a:off x="389360" y="1295862"/>
          <a:ext cx="11308530" cy="5363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13">
                  <a:extLst>
                    <a:ext uri="{9D8B030D-6E8A-4147-A177-3AD203B41FA5}">
                      <a16:colId xmlns:a16="http://schemas.microsoft.com/office/drawing/2014/main" xmlns="" val="1923829420"/>
                    </a:ext>
                  </a:extLst>
                </a:gridCol>
                <a:gridCol w="1193905">
                  <a:extLst>
                    <a:ext uri="{9D8B030D-6E8A-4147-A177-3AD203B41FA5}">
                      <a16:colId xmlns:a16="http://schemas.microsoft.com/office/drawing/2014/main" xmlns="" val="3266703973"/>
                    </a:ext>
                  </a:extLst>
                </a:gridCol>
                <a:gridCol w="281894">
                  <a:extLst>
                    <a:ext uri="{9D8B030D-6E8A-4147-A177-3AD203B41FA5}">
                      <a16:colId xmlns:a16="http://schemas.microsoft.com/office/drawing/2014/main" xmlns="" val="3507124091"/>
                    </a:ext>
                  </a:extLst>
                </a:gridCol>
                <a:gridCol w="2255154">
                  <a:extLst>
                    <a:ext uri="{9D8B030D-6E8A-4147-A177-3AD203B41FA5}">
                      <a16:colId xmlns:a16="http://schemas.microsoft.com/office/drawing/2014/main" xmlns="" val="4155401159"/>
                    </a:ext>
                  </a:extLst>
                </a:gridCol>
                <a:gridCol w="6135344">
                  <a:extLst>
                    <a:ext uri="{9D8B030D-6E8A-4147-A177-3AD203B41FA5}">
                      <a16:colId xmlns:a16="http://schemas.microsoft.com/office/drawing/2014/main" xmlns="" val="3538204233"/>
                    </a:ext>
                  </a:extLst>
                </a:gridCol>
                <a:gridCol w="1153520">
                  <a:extLst>
                    <a:ext uri="{9D8B030D-6E8A-4147-A177-3AD203B41FA5}">
                      <a16:colId xmlns:a16="http://schemas.microsoft.com/office/drawing/2014/main" xmlns="" val="2487425407"/>
                    </a:ext>
                  </a:extLst>
                </a:gridCol>
              </a:tblGrid>
              <a:tr h="3592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Процессы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ID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Ключевой </a:t>
                      </a:r>
                      <a:r>
                        <a:rPr lang="ru-RU" sz="1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r>
                        <a:rPr lang="ru-RU" sz="10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Достигнутые показатели (было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/ стало)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Ссылки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8244347"/>
                  </a:ext>
                </a:extLst>
              </a:tr>
              <a:tr h="795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1.1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Подготовка каталога респондентов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Качество отработки каталогов респондентов по годовым формам федерального статистического наблюдения за образовательной деятельностью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Учтено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в плане мероприятий по достижению целей в области качества на 2022 год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7313578"/>
                  </a:ext>
                </a:extLst>
              </a:tr>
              <a:tr h="6117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1.2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Сбор  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Полнота сбора отчетности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полноты сбора по Сплошному наблюдению в части индивидуальных предпринимателей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19%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до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73,4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 (в среднем по области)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810707"/>
                  </a:ext>
                </a:extLst>
              </a:tr>
              <a:tr h="611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Полнота</a:t>
                      </a:r>
                      <a:r>
                        <a:rPr lang="ru-RU" sz="10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охвата респондентов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Увеличение охвата респондентов выборочного обследования деловой активности строительных организаций на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909149"/>
                  </a:ext>
                </a:extLst>
              </a:tr>
              <a:tr h="611710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крупных и средних предприятий, представивших отчетность в электронном виде</a:t>
                      </a:r>
                      <a:endParaRPr lang="ru-RU" sz="100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Повышение доли отчетности, предоставляемой респондентами – крупными, средними предприятиями и некоммерческими организациями в электронном виде с ЭП с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91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 до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95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717007"/>
                  </a:ext>
                </a:extLst>
              </a:tr>
              <a:tr h="6117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1.3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Обработка и анализ 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Коэффициент версионности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Сводные итоги по процессу  002 № П-1 формировались и передавались на ФУ в соответствии </a:t>
                      </a:r>
                      <a:b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 Планом-графиком приема информации в ЦСОД без нарушения временного интервала передачи данных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017854"/>
                  </a:ext>
                </a:extLst>
              </a:tr>
              <a:tr h="482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Своевременность предоставления данных на </a:t>
                      </a:r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федеральный</a:t>
                      </a:r>
                      <a:r>
                        <a:rPr lang="ru-RU" sz="10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уровень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Информация по процессам 33,34,35,40,41,49,50,67 передавалась своевременно в сроки, установленные графиком передачи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8214"/>
                  </a:ext>
                </a:extLst>
              </a:tr>
              <a:tr h="611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Изменение 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количества ценовых котировок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ценовых котировок, наблюдаемых в месяц 2021 года, по сравнению с количеством ценовых котировок, наблюдаемых в среднем за месяц за предыдущие 3 года увеличилось </a:t>
                      </a:r>
                      <a:b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6539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до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7166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930658"/>
                  </a:ext>
                </a:extLst>
              </a:tr>
              <a:tr h="611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Изменение 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количества обследуемых по ценам организаций 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Изменение количества обследуемых организаций в месяц отчетного года, по сравнению с количеством обследуемых организаций в среднем за месяц за предыдущие 3 года увеличилось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646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до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649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9081337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0" y="572342"/>
            <a:ext cx="720458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1149143" y="732009"/>
            <a:ext cx="11899781" cy="573732"/>
          </a:xfrm>
        </p:spPr>
        <p:txBody>
          <a:bodyPr/>
          <a:lstStyle/>
          <a:p>
            <a:r>
              <a:rPr lang="ru-RU" dirty="0" smtClean="0"/>
              <a:t>ВЫПОЛНЕННЫЕ ЗАДАЧИ В 2021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55095"/>
              </p:ext>
            </p:extLst>
          </p:nvPr>
        </p:nvGraphicFramePr>
        <p:xfrm>
          <a:off x="465597" y="1318390"/>
          <a:ext cx="11292900" cy="5446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10">
                  <a:extLst>
                    <a:ext uri="{9D8B030D-6E8A-4147-A177-3AD203B41FA5}">
                      <a16:colId xmlns:a16="http://schemas.microsoft.com/office/drawing/2014/main" xmlns="" val="192382942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xmlns="" val="3266703973"/>
                    </a:ext>
                  </a:extLst>
                </a:gridCol>
                <a:gridCol w="288758">
                  <a:extLst>
                    <a:ext uri="{9D8B030D-6E8A-4147-A177-3AD203B41FA5}">
                      <a16:colId xmlns:a16="http://schemas.microsoft.com/office/drawing/2014/main" xmlns="" val="3507124091"/>
                    </a:ext>
                  </a:extLst>
                </a:gridCol>
                <a:gridCol w="2249905">
                  <a:extLst>
                    <a:ext uri="{9D8B030D-6E8A-4147-A177-3AD203B41FA5}">
                      <a16:colId xmlns:a16="http://schemas.microsoft.com/office/drawing/2014/main" xmlns="" val="4155401159"/>
                    </a:ext>
                  </a:extLst>
                </a:gridCol>
                <a:gridCol w="6136105">
                  <a:extLst>
                    <a:ext uri="{9D8B030D-6E8A-4147-A177-3AD203B41FA5}">
                      <a16:colId xmlns:a16="http://schemas.microsoft.com/office/drawing/2014/main" xmlns="" val="2487425407"/>
                    </a:ext>
                  </a:extLst>
                </a:gridCol>
                <a:gridCol w="1134164">
                  <a:extLst>
                    <a:ext uri="{9D8B030D-6E8A-4147-A177-3AD203B41FA5}">
                      <a16:colId xmlns:a16="http://schemas.microsoft.com/office/drawing/2014/main" xmlns="" val="3226336165"/>
                    </a:ext>
                  </a:extLst>
                </a:gridCol>
              </a:tblGrid>
              <a:tr h="3692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Процессы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ID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Ключевой показатель эффективности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Достигнутые показатели (было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/ стало)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Ссылки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8244347"/>
                  </a:ext>
                </a:extLst>
              </a:tr>
              <a:tr h="7994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Распространение и предоставление официальной статистической информации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инфографики данных в публикациях на сайтах территориальных органов Росстата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10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инфографики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данных в публикациях на официальном сайте увеличилась с 0% до 12% (за год). 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Сопровождение </a:t>
                      </a:r>
                      <a:r>
                        <a:rPr lang="ru-RU" sz="10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инфографическими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материалами пресс-релизов и экспресс-информации на сайте осуществляется с сентября 2021. За период с сентября до конца года доля </a:t>
                      </a:r>
                      <a:r>
                        <a:rPr lang="ru-RU" sz="10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инфографики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данных в пресс-релизах –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3"/>
                        </a:rPr>
                        <a:t>Ссылка</a:t>
                      </a:r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738047"/>
                  </a:ext>
                </a:extLst>
              </a:tr>
              <a:tr h="799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Выполнение Плана мероприятий </a:t>
                      </a:r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для</a:t>
                      </a:r>
                      <a:r>
                        <a:rPr lang="ru-RU" sz="10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пользователей статистической информации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План мероприятий выполнен на 100%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Проведено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мероприятий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4"/>
                        </a:rPr>
                        <a:t>Ссылка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218914"/>
                  </a:ext>
                </a:extLst>
              </a:tr>
              <a:tr h="845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Удовлетворенность </a:t>
                      </a:r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органов государственной власти по субъектам РФ работой территориального</a:t>
                      </a:r>
                      <a:r>
                        <a:rPr lang="ru-RU" sz="10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органа Росстата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Организовано анкетирование ОГВ и ОМСУ в ЭВ на портале предоставленном Росстатом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1097911"/>
                  </a:ext>
                </a:extLst>
              </a:tr>
              <a:tr h="873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 материальными ресурсами </a:t>
                      </a:r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Норматив площади, предназначенной для размещения работников </a:t>
                      </a:r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территориальных</a:t>
                      </a:r>
                      <a:r>
                        <a:rPr lang="ru-RU" sz="10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органов Росстата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 20 декабря 2021 года дефицит площади составляет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591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метр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2404957"/>
                  </a:ext>
                </a:extLst>
              </a:tr>
              <a:tr h="765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2.3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 финансовыми ресурсами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Исполнение планового задания по доходам от оказания платных услуг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Исполнение планового задания по доходам от оказания платных услуг в 2021 году  -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%.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Плановое задание по доходам на 2021 год –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1600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тыс. руб., в течение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года 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не корректировалось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827867"/>
                  </a:ext>
                </a:extLst>
              </a:tr>
              <a:tr h="765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Исполнение бюджета по контрактуемым расходам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заключенных контрактов (договоров), подлежащих исполнению </a:t>
                      </a:r>
                      <a:r>
                        <a:rPr lang="ru-RU" sz="1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Калугастатом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2020 год, на основании которых приняты бюджетные обязательства на  31 декабря 2020 года составили  </a:t>
                      </a: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 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  руб. или </a:t>
                      </a: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98,70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контрактуемых лимитов бюджетных обязательств -  (32 ,3 млн руб.) с учетом гражданско-правовых договоров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2021году   ожидаемый процент исполнения контрактуемых лимитов составит </a:t>
                      </a: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57316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1" y="600286"/>
            <a:ext cx="720458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16836" y="5680898"/>
            <a:ext cx="494109" cy="499100"/>
            <a:chOff x="9699205" y="5186438"/>
            <a:chExt cx="440055" cy="444500"/>
          </a:xfrm>
        </p:grpSpPr>
        <p:sp>
          <p:nvSpPr>
            <p:cNvPr id="2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1203851" y="646260"/>
            <a:ext cx="11899781" cy="936897"/>
          </a:xfrm>
        </p:spPr>
        <p:txBody>
          <a:bodyPr/>
          <a:lstStyle/>
          <a:p>
            <a:r>
              <a:rPr lang="ru-RU" dirty="0" smtClean="0"/>
              <a:t>ВЫПОЛНЕННЫЕ ЗАДАЧИ В 2021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89607"/>
              </p:ext>
            </p:extLst>
          </p:nvPr>
        </p:nvGraphicFramePr>
        <p:xfrm>
          <a:off x="465597" y="1374638"/>
          <a:ext cx="11292900" cy="4803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73">
                  <a:extLst>
                    <a:ext uri="{9D8B030D-6E8A-4147-A177-3AD203B41FA5}">
                      <a16:colId xmlns:a16="http://schemas.microsoft.com/office/drawing/2014/main" xmlns="" val="1923829420"/>
                    </a:ext>
                  </a:extLst>
                </a:gridCol>
                <a:gridCol w="1167063">
                  <a:extLst>
                    <a:ext uri="{9D8B030D-6E8A-4147-A177-3AD203B41FA5}">
                      <a16:colId xmlns:a16="http://schemas.microsoft.com/office/drawing/2014/main" xmlns="" val="3266703973"/>
                    </a:ext>
                  </a:extLst>
                </a:gridCol>
                <a:gridCol w="288758">
                  <a:extLst>
                    <a:ext uri="{9D8B030D-6E8A-4147-A177-3AD203B41FA5}">
                      <a16:colId xmlns:a16="http://schemas.microsoft.com/office/drawing/2014/main" xmlns="" val="3507124091"/>
                    </a:ext>
                  </a:extLst>
                </a:gridCol>
                <a:gridCol w="2249905">
                  <a:extLst>
                    <a:ext uri="{9D8B030D-6E8A-4147-A177-3AD203B41FA5}">
                      <a16:colId xmlns:a16="http://schemas.microsoft.com/office/drawing/2014/main" xmlns="" val="4155401159"/>
                    </a:ext>
                  </a:extLst>
                </a:gridCol>
                <a:gridCol w="6124074">
                  <a:extLst>
                    <a:ext uri="{9D8B030D-6E8A-4147-A177-3AD203B41FA5}">
                      <a16:colId xmlns:a16="http://schemas.microsoft.com/office/drawing/2014/main" xmlns="" val="2487425407"/>
                    </a:ext>
                  </a:extLst>
                </a:gridCol>
                <a:gridCol w="1158227">
                  <a:extLst>
                    <a:ext uri="{9D8B030D-6E8A-4147-A177-3AD203B41FA5}">
                      <a16:colId xmlns:a16="http://schemas.microsoft.com/office/drawing/2014/main" xmlns="" val="1856409901"/>
                    </a:ext>
                  </a:extLst>
                </a:gridCol>
              </a:tblGrid>
              <a:tr h="5669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Процессы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ID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Ключевой показатель эффективности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Достигнутые показатели (было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/ стало)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Ссылки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8244347"/>
                  </a:ext>
                </a:extLst>
              </a:tr>
              <a:tr h="146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2.4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 трудовыми ресурсами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Взаимодействие с ВУЗами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Заключены договоры с двумя ВУЗами (</a:t>
                      </a:r>
                      <a:r>
                        <a:rPr lang="ru-RU" sz="10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РАНХиГС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и РПА) о формах взаимодействия и сотрудничества: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взаимный обмен информацией;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проведение и реализация согласованных совместных мероприятий по вопросам прохождения студентами учебной, производственной и преддипломной практики;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взаимное оказание информационно-методической помощи;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проведение научно-практических мероприятий (семинаров, круглых столов, конференций)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959961"/>
                  </a:ext>
                </a:extLst>
              </a:tr>
              <a:tr h="74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Планирование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Постановка </a:t>
                      </a:r>
                      <a:r>
                        <a:rPr lang="en-US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SMART 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целей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Целевые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показатели выполнены на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7754448"/>
                  </a:ext>
                </a:extLst>
              </a:tr>
              <a:tr h="1048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Мониторинг, измерение, анализ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Исполнительская дисциплина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Коэффициент исполнительской дисциплины –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l" fontAlgn="ctr"/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Всего поручений –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Выполнено в срок –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Отозвано –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976211"/>
                  </a:ext>
                </a:extLst>
              </a:tr>
              <a:tr h="975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Распространение и предоставление официальной статистической информации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Работа со СМИ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СМИ участвующих во взаимодействии по сравнению с 2020г. выросло на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публикаций в СМИ увеличилось в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раз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пресс-релизов выросло на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  <a:p>
                      <a:pPr algn="l" fontAlgn="ctr"/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Слайд 17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" y="544660"/>
            <a:ext cx="720458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03851" y="654471"/>
            <a:ext cx="6391048" cy="614931"/>
          </a:xfrm>
        </p:spPr>
        <p:txBody>
          <a:bodyPr/>
          <a:lstStyle/>
          <a:p>
            <a:r>
              <a:rPr lang="ru-RU" dirty="0"/>
              <a:t>Работа со СМИ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9" y="389739"/>
            <a:ext cx="914402" cy="1205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001" y="5096686"/>
            <a:ext cx="2857500" cy="1704975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256001"/>
              </p:ext>
            </p:extLst>
          </p:nvPr>
        </p:nvGraphicFramePr>
        <p:xfrm>
          <a:off x="1323191" y="1415037"/>
          <a:ext cx="8218842" cy="41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92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922215" y="3001273"/>
            <a:ext cx="4075723" cy="776471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gradFill>
            <a:gsLst>
              <a:gs pos="99000">
                <a:srgbClr val="A21630"/>
              </a:gs>
              <a:gs pos="0">
                <a:srgbClr val="DA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362256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400375"/>
            <a:ext cx="4927600" cy="3987800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734702" y="3233691"/>
            <a:ext cx="5067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Барьеры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4702" y="1605538"/>
            <a:ext cx="5196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на 2022 год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" y="2905067"/>
            <a:ext cx="823635" cy="9650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34701" y="4968772"/>
            <a:ext cx="4715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Предложения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46" y="1437998"/>
            <a:ext cx="720458" cy="7181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13" y="3036714"/>
            <a:ext cx="720458" cy="7181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99" y="4666983"/>
            <a:ext cx="914402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="" xmlns:a16="http://schemas.microsoft.com/office/drawing/2014/main" id="{B703A35D-1DAC-D540-BB2F-E6A01F121968}"/>
              </a:ext>
            </a:extLst>
          </p:cNvPr>
          <p:cNvSpPr/>
          <p:nvPr/>
        </p:nvSpPr>
        <p:spPr>
          <a:xfrm>
            <a:off x="1279930" y="3776132"/>
            <a:ext cx="9405256" cy="646287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Ввод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промышленную эксплуатацию Комплекса электронной обработки демографических данных, включая демографическое прогнозирование (КЭОД «Демос»)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3012622" y="159428"/>
            <a:ext cx="6548390" cy="776471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gradFill>
            <a:gsLst>
              <a:gs pos="99000">
                <a:srgbClr val="A21630"/>
              </a:gs>
              <a:gs pos="0">
                <a:srgbClr val="DA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424667" y="151915"/>
            <a:ext cx="5349858" cy="791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4400" dirty="0" smtClean="0">
                <a:solidFill>
                  <a:schemeClr val="bg1"/>
                </a:solidFill>
                <a:latin typeface="Arial"/>
                <a:cs typeface="Arial"/>
              </a:rPr>
              <a:t>ЦЕЛИ НА 2022 ГОД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05" y="135198"/>
            <a:ext cx="823635" cy="965026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429677" y="135198"/>
            <a:ext cx="5349858" cy="1097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1191395" y="1100224"/>
            <a:ext cx="9405257" cy="889441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Обеспечение полноты сбора показателей производства при изменении типов организаций по итогам глобального обновления ЕРМСП</a:t>
            </a:r>
          </a:p>
          <a:p>
            <a:pPr marL="720000">
              <a:spcBef>
                <a:spcPts val="3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Обеспечение полноты сводных показателей в стоимостном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натуральном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выражении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по итогам глобального обновления ЕРМСП</a:t>
            </a:r>
          </a:p>
          <a:p>
            <a:pPr marL="972000"/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1239109" y="6068676"/>
            <a:ext cx="9486899" cy="688576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Повышение качества мониторинга СМИ для своевременного реагирования на публикации с неверными данными и некорректной визуализацией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1214622" y="4549042"/>
            <a:ext cx="9470563" cy="607986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>
              <a:spcBef>
                <a:spcPts val="180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Привлечение и сохранение молодых специалистов 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кадровый состав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Калугастата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33" y="6063288"/>
            <a:ext cx="609709" cy="6097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7" y="3631154"/>
            <a:ext cx="678313" cy="921099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B703A35D-1DAC-D540-BB2F-E6A01F121968}"/>
              </a:ext>
            </a:extLst>
          </p:cNvPr>
          <p:cNvSpPr/>
          <p:nvPr/>
        </p:nvSpPr>
        <p:spPr>
          <a:xfrm>
            <a:off x="1239109" y="5281568"/>
            <a:ext cx="9486900" cy="686563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56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Подготовка контента для пользователей статистической информации в соо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тветствии с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современными требованиями визуализации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36" y="5281568"/>
            <a:ext cx="658301" cy="6561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4" y="1232486"/>
            <a:ext cx="654853" cy="6548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11" y="4563870"/>
            <a:ext cx="601436" cy="593158"/>
          </a:xfrm>
          <a:prstGeom prst="rect">
            <a:avLst/>
          </a:prstGeom>
        </p:spPr>
      </p:pic>
      <p:sp>
        <p:nvSpPr>
          <p:cNvPr id="23" name="object 4">
            <a:extLst>
              <a:ext uri="{FF2B5EF4-FFF2-40B4-BE49-F238E27FC236}">
                <a16:creationId xmlns="" xmlns:a16="http://schemas.microsoft.com/office/drawing/2014/main" id="{B703A35D-1DAC-D540-BB2F-E6A01F121968}"/>
              </a:ext>
            </a:extLst>
          </p:cNvPr>
          <p:cNvSpPr/>
          <p:nvPr/>
        </p:nvSpPr>
        <p:spPr>
          <a:xfrm>
            <a:off x="1191395" y="2138262"/>
            <a:ext cx="9405256" cy="646287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Подведение и публикация окончательных итогов, содержащих объективную комплексную характеристику деятельности субъектов малого  и среднего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предпринимательства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B703A35D-1DAC-D540-BB2F-E6A01F121968}"/>
              </a:ext>
            </a:extLst>
          </p:cNvPr>
          <p:cNvSpPr/>
          <p:nvPr/>
        </p:nvSpPr>
        <p:spPr>
          <a:xfrm>
            <a:off x="1211469" y="2954614"/>
            <a:ext cx="9405256" cy="646287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Обеспечение полноты сбора и качества показателей в рамках проведения федерального статистического наблюдения за затратами на производство и продажу продукции (товаров, работ, услуг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07" y="2138262"/>
            <a:ext cx="639845" cy="6377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95" y="2954614"/>
            <a:ext cx="720458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12188" r="25216" b="7929"/>
          <a:stretch/>
        </p:blipFill>
        <p:spPr bwMode="auto">
          <a:xfrm>
            <a:off x="930876" y="1418016"/>
            <a:ext cx="5955956" cy="48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E826E11-1DDE-D741-A9F3-E85C1121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15312" y="186782"/>
            <a:ext cx="9698134" cy="277127"/>
            <a:chOff x="1439587" y="3481958"/>
            <a:chExt cx="10403788" cy="261367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75" y="2946239"/>
            <a:ext cx="481439" cy="48143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4420864" y="3429287"/>
            <a:ext cx="156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D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Калугастат</a:t>
            </a:r>
            <a:endParaRPr lang="ru-RU" sz="2000" b="1" dirty="0">
              <a:solidFill>
                <a:srgbClr val="FFD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67278" y="2012955"/>
            <a:ext cx="43420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структурных подразделений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22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представительства в районах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697" y="600267"/>
            <a:ext cx="11096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ТЕРРИТОРИАЛЬНЫЙ ОРГАН ФЕДЕРАЛЬНОЙ СЛУЖБЫ ГОСУДАРСТВЕННОЙ СТАТИСТИКИ ПО КАЛУЖСКОЙ ОБЛАСТИ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xmlns="" id="{DC720F7B-6149-9545-B0C3-5B9D9050E641}"/>
              </a:ext>
            </a:extLst>
          </p:cNvPr>
          <p:cNvSpPr/>
          <p:nvPr/>
        </p:nvSpPr>
        <p:spPr>
          <a:xfrm>
            <a:off x="7777204" y="2256841"/>
            <a:ext cx="213920" cy="243376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0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3429677" y="85758"/>
            <a:ext cx="6374465" cy="776471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gradFill>
            <a:gsLst>
              <a:gs pos="99000">
                <a:srgbClr val="A21630"/>
              </a:gs>
              <a:gs pos="0">
                <a:srgbClr val="DA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395633" y="119718"/>
            <a:ext cx="5349858" cy="725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4400" dirty="0" smtClean="0">
                <a:solidFill>
                  <a:schemeClr val="bg1"/>
                </a:solidFill>
                <a:latin typeface="Arial"/>
                <a:cs typeface="Arial"/>
              </a:rPr>
              <a:t>БАРЬЕРЫ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09" y="55847"/>
            <a:ext cx="823635" cy="965026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429677" y="135198"/>
            <a:ext cx="5349858" cy="1097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1071696" y="1115416"/>
            <a:ext cx="9954494" cy="788457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Изменение типов организаций по итогам глобального обновления ЕРМСП в середине года затрудняют формирование корректных итогов, с учетом охвата полноты явления, как в оперативных, так и в годовых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разработках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1103981" y="4598668"/>
            <a:ext cx="10001010" cy="547007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Низкий уровень заработной платы по отношению к среднему значению по области</a:t>
            </a:r>
          </a:p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Близость мегаполиса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1139276" y="6149409"/>
            <a:ext cx="10029467" cy="475673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Отсутствие программных средств для мониторинга СМИ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B703A35D-1DAC-D540-BB2F-E6A01F121968}"/>
              </a:ext>
            </a:extLst>
          </p:cNvPr>
          <p:cNvSpPr/>
          <p:nvPr/>
        </p:nvSpPr>
        <p:spPr>
          <a:xfrm>
            <a:off x="1110844" y="3759434"/>
            <a:ext cx="9971008" cy="654437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При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подтверждении актовых записей за отчетный период выявление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записей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содержащих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данные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неверно или частично закодированные в соответствии со  справочниками КЭОД «Демос»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B703A35D-1DAC-D540-BB2F-E6A01F121968}"/>
              </a:ext>
            </a:extLst>
          </p:cNvPr>
          <p:cNvSpPr/>
          <p:nvPr/>
        </p:nvSpPr>
        <p:spPr>
          <a:xfrm>
            <a:off x="1139276" y="5320883"/>
            <a:ext cx="10012841" cy="686563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Отсутствие возможности приобретения  программных средств для подготовки материалов в соответствии с современными требованиями визуализации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1" y="1185769"/>
            <a:ext cx="629270" cy="629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1" y="3626102"/>
            <a:ext cx="678313" cy="9210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17" y="4598668"/>
            <a:ext cx="589217" cy="5470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17" y="5351296"/>
            <a:ext cx="658301" cy="656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74" y="6149409"/>
            <a:ext cx="534416" cy="475673"/>
          </a:xfrm>
          <a:prstGeom prst="rect">
            <a:avLst/>
          </a:prstGeom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1069891" y="2052360"/>
            <a:ext cx="9970033" cy="653822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Некорректная работа программного комплекса, в части реализации постановки задач (ЭО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20000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1066284" y="2841172"/>
            <a:ext cx="9954494" cy="695123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Разные программные продукты ведения  первичного учета хозяйствующих субъектов при составлении форм федеральных статистических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наблюдений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86" y="2052360"/>
            <a:ext cx="655965" cy="6538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5" y="2867080"/>
            <a:ext cx="671409" cy="6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7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3135086" y="270271"/>
            <a:ext cx="6449531" cy="776471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gradFill>
            <a:gsLst>
              <a:gs pos="99000">
                <a:srgbClr val="A21630"/>
              </a:gs>
              <a:gs pos="0">
                <a:srgbClr val="DA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357591" y="270271"/>
            <a:ext cx="5349858" cy="725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4400" dirty="0" smtClean="0">
                <a:solidFill>
                  <a:schemeClr val="bg1"/>
                </a:solidFill>
                <a:latin typeface="Arial"/>
                <a:cs typeface="Arial"/>
              </a:rPr>
              <a:t>ПРЕДЛОЖЕНИЯ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54" y="175993"/>
            <a:ext cx="823635" cy="965026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429677" y="135198"/>
            <a:ext cx="5349858" cy="1097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748473" y="1141019"/>
            <a:ext cx="10272156" cy="614302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Сохранять типизацию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хозяйствующих субъектов в течение отчетного года, включая годовые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разработки</a:t>
            </a:r>
            <a:endParaRPr sz="1400" dirty="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769645" y="4253592"/>
            <a:ext cx="10272156" cy="844275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Предоставлять молодым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специалистам возможность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более быстрого карьерного роста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Повысить уровень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заработной платы работников органов государственной статистики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 уровня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заработной платы работников соответствующих организаций финансово-экономического блока 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регионе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769644" y="6057900"/>
            <a:ext cx="10272157" cy="656854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Обеспечить возможность автоматизированного мониторинга СМИ 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соцсетей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для своевременного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выявления публикаций с неверными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данными или некорректной визуализацией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B703A35D-1DAC-D540-BB2F-E6A01F121968}"/>
              </a:ext>
            </a:extLst>
          </p:cNvPr>
          <p:cNvSpPr/>
          <p:nvPr/>
        </p:nvSpPr>
        <p:spPr>
          <a:xfrm>
            <a:off x="754738" y="3482568"/>
            <a:ext cx="10272156" cy="635059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Доработать программное обеспечение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Комплекса электронной обработки демографических данных, включая демографическое прогнозирование (КЭОД «Демос»)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="" xmlns:a16="http://schemas.microsoft.com/office/drawing/2014/main" id="{B703A35D-1DAC-D540-BB2F-E6A01F121968}"/>
              </a:ext>
            </a:extLst>
          </p:cNvPr>
          <p:cNvSpPr/>
          <p:nvPr/>
        </p:nvSpPr>
        <p:spPr>
          <a:xfrm>
            <a:off x="769645" y="5212899"/>
            <a:ext cx="10272156" cy="658305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Обеспечить ТОГС программными средствами  для предоставления пользователям статистической информации в соответствии с современными требования визуализации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1" y="6057900"/>
            <a:ext cx="609709" cy="6097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0" y="5215054"/>
            <a:ext cx="658301" cy="656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1" y="4324404"/>
            <a:ext cx="601436" cy="702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4" y="3339547"/>
            <a:ext cx="678313" cy="9210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5" y="1104266"/>
            <a:ext cx="628595" cy="628595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825350" y="1862197"/>
            <a:ext cx="10272156" cy="614302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Оперативное и тесное взаимодействие специалистов ЦА со службой технической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поддержки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769644" y="2664277"/>
            <a:ext cx="10272156" cy="614302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/>
          <a:lstStyle/>
          <a:p>
            <a:pPr marL="72000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Единый механизм (программный продукт) формирования затрат с привязкой к кодам групп продуктов ТРИ на уровне хозяйствующих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субъектов</a:t>
            </a:r>
            <a:endParaRPr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8" y="1868782"/>
            <a:ext cx="609709" cy="6077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6" y="2685670"/>
            <a:ext cx="651854" cy="6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429677" y="135198"/>
            <a:ext cx="5349858" cy="1097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0777" y="2606143"/>
            <a:ext cx="7569894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4400" dirty="0" smtClean="0">
                <a:solidFill>
                  <a:schemeClr val="bg1"/>
                </a:solidFill>
                <a:cs typeface="Arial"/>
              </a:rPr>
              <a:t>СПАСИБО ЗА ВНИМАНИЕ!</a:t>
            </a:r>
            <a:endParaRPr lang="en-US" sz="4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80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2" y="716840"/>
            <a:ext cx="8926208" cy="5083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ХАРАКТЕРИСТИКА КАДРОВОГО СОСТАВА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8982302" y="645136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0">
            <a:extLst>
              <a:ext uri="{FF2B5EF4-FFF2-40B4-BE49-F238E27FC236}">
                <a16:creationId xmlns:a16="http://schemas.microsoft.com/office/drawing/2014/main" xmlns="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9409183" y="1829804"/>
            <a:ext cx="2644924" cy="71120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kern="0" cap="all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204 </a:t>
            </a:r>
            <a:r>
              <a:rPr lang="ru-RU" sz="1400" b="1" kern="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человека</a:t>
            </a:r>
            <a:endParaRPr lang="ru-RU" sz="4800" b="1" kern="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штатная численность</a:t>
            </a:r>
          </a:p>
          <a:p>
            <a:pPr>
              <a:spcBef>
                <a:spcPts val="3000"/>
              </a:spcBef>
            </a:pPr>
            <a:r>
              <a:rPr lang="ru-RU" sz="40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94,7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kern="0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kern="0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комплектованность кадров</a:t>
            </a:r>
          </a:p>
          <a:p>
            <a:pPr>
              <a:spcBef>
                <a:spcPts val="3000"/>
              </a:spcBef>
            </a:pPr>
            <a:r>
              <a:rPr lang="ru-RU" sz="4000" b="1" kern="0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</a:p>
          <a:p>
            <a:pPr>
              <a:lnSpc>
                <a:spcPct val="80000"/>
              </a:lnSpc>
            </a:pPr>
            <a:r>
              <a:rPr lang="ru-RU" sz="1400" kern="0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kern="0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оэффициент текучести кадров</a:t>
            </a:r>
            <a:endParaRPr lang="ru-RU" sz="1400" kern="0" spc="-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76FB1548-08DE-764F-8364-3811691BF3C9}"/>
              </a:ext>
            </a:extLst>
          </p:cNvPr>
          <p:cNvSpPr txBox="1">
            <a:spLocks/>
          </p:cNvSpPr>
          <p:nvPr/>
        </p:nvSpPr>
        <p:spPr>
          <a:xfrm>
            <a:off x="9534164" y="4415650"/>
            <a:ext cx="2657836" cy="8831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EB3903E3-AA1B-C24F-8C1E-239CBCE6F6E3}"/>
              </a:ext>
            </a:extLst>
          </p:cNvPr>
          <p:cNvSpPr txBox="1">
            <a:spLocks/>
          </p:cNvSpPr>
          <p:nvPr/>
        </p:nvSpPr>
        <p:spPr>
          <a:xfrm>
            <a:off x="9607457" y="3214277"/>
            <a:ext cx="2150343" cy="71120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F811BA6-7833-7941-9271-D8E46E88ED11}"/>
              </a:ext>
            </a:extLst>
          </p:cNvPr>
          <p:cNvSpPr txBox="1">
            <a:spLocks/>
          </p:cNvSpPr>
          <p:nvPr/>
        </p:nvSpPr>
        <p:spPr>
          <a:xfrm>
            <a:off x="9587852" y="5180921"/>
            <a:ext cx="2009140" cy="71120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xmlns="" id="{DC720F7B-6149-9545-B0C3-5B9D9050E641}"/>
              </a:ext>
            </a:extLst>
          </p:cNvPr>
          <p:cNvSpPr/>
          <p:nvPr/>
        </p:nvSpPr>
        <p:spPr>
          <a:xfrm>
            <a:off x="9179940" y="1996990"/>
            <a:ext cx="213920" cy="3539531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263691" y="5848075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6" y="182957"/>
            <a:ext cx="10403790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0" y="1473035"/>
          <a:ext cx="4736980" cy="492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/>
          </p:nvPr>
        </p:nvGraphicFramePr>
        <p:xfrm>
          <a:off x="4608572" y="1355790"/>
          <a:ext cx="4383930" cy="463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646079388"/>
              </p:ext>
            </p:extLst>
          </p:nvPr>
        </p:nvGraphicFramePr>
        <p:xfrm>
          <a:off x="4146226" y="2084668"/>
          <a:ext cx="4668260" cy="409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861054178"/>
              </p:ext>
            </p:extLst>
          </p:nvPr>
        </p:nvGraphicFramePr>
        <p:xfrm>
          <a:off x="303382" y="2091092"/>
          <a:ext cx="4309852" cy="408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5203" y="1645138"/>
            <a:ext cx="1624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возрасту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84581" y="1645138"/>
            <a:ext cx="385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стажу в системе статистики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922215" y="3001273"/>
            <a:ext cx="4075723" cy="776471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gradFill>
            <a:gsLst>
              <a:gs pos="99000">
                <a:srgbClr val="A21630"/>
              </a:gs>
              <a:gs pos="0">
                <a:srgbClr val="DA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362256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400375"/>
            <a:ext cx="4927600" cy="39878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794765" y="2331620"/>
            <a:ext cx="5067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Переписи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89" y="2126457"/>
            <a:ext cx="720458" cy="7181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41" y="3001676"/>
            <a:ext cx="914402" cy="9113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7" y="3777744"/>
            <a:ext cx="914402" cy="911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58656" y="5122661"/>
            <a:ext cx="4904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Подготовка и обучение кадров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4702" y="1605538"/>
            <a:ext cx="5196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производственного плана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" y="2905067"/>
            <a:ext cx="823635" cy="9650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1959" y="4137176"/>
            <a:ext cx="4993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Информационное взаимодействие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2264" y="3233691"/>
            <a:ext cx="4904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Участие в апробации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18" y="1400375"/>
            <a:ext cx="720458" cy="7181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18" y="4814696"/>
            <a:ext cx="911354" cy="9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3134420" y="179297"/>
            <a:ext cx="6374465" cy="776471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gradFill>
            <a:gsLst>
              <a:gs pos="99000">
                <a:srgbClr val="A21630"/>
              </a:gs>
              <a:gs pos="0">
                <a:srgbClr val="DA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435081" y="190117"/>
            <a:ext cx="5349858" cy="725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4400" dirty="0" smtClean="0">
                <a:solidFill>
                  <a:schemeClr val="bg1"/>
                </a:solidFill>
                <a:latin typeface="Arial"/>
                <a:cs typeface="Arial"/>
              </a:rPr>
              <a:t>РЕЗУЛЬТАТЫ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82" y="7713"/>
            <a:ext cx="823635" cy="965026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435081" y="61183"/>
            <a:ext cx="5349858" cy="1097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454" y="1152493"/>
            <a:ext cx="106172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000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Выполнение производственного плана </a:t>
            </a:r>
          </a:p>
          <a:p>
            <a:pPr marL="90000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Выполнено работ 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1179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в ЦСОД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650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работ</a:t>
            </a:r>
          </a:p>
          <a:p>
            <a:pPr marL="90000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Получено отчетов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156908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в электронном виде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95%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647" y="5861758"/>
            <a:ext cx="1064500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0000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Участие в апробации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0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Цифровой аналитической платформы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90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Форм федерального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статистического наблюдения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1-натура-БМ,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1-ОЛ,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3-информ,1-ГС,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1-МС,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1-МБ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3550" y="2176176"/>
            <a:ext cx="1064500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0000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Переписи</a:t>
            </a:r>
          </a:p>
          <a:p>
            <a:pPr marL="900000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Сельскохозяйственная микроперепись</a:t>
            </a:r>
          </a:p>
          <a:p>
            <a:pPr marL="90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получены данные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: по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СХО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462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объекта, КФХ и ИП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855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объектов</a:t>
            </a:r>
          </a:p>
          <a:p>
            <a:pPr marL="90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собраны данные: на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планшетах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 ЛПХ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185 911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объектов,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некоммерческие объединения -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1170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объектов,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90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бумажных носителях (НМЧД)  дополнительно опрошено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5568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ЛПХ</a:t>
            </a:r>
          </a:p>
          <a:p>
            <a:pPr marL="900000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900000" lvl="0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Экономическая перепись  </a:t>
            </a:r>
          </a:p>
          <a:p>
            <a:pPr marL="900000" lvl="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собрано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отчетов от: юридических лиц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11681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индивидуальных предпринимателей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20293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78,6%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от подлежащих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обследованию),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 Едином портале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Госуслуг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: МП -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121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ИП 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2006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00000" lvl="0"/>
            <a:endParaRPr lang="ru-RU" sz="1400" dirty="0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900000" lvl="0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ВПН раунда 2020  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900000" lvl="0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этап – с 15 октября по 14 ноября 2021г. – перепись населения. На ЕПГУ перепись прошли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18,2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  <a:p>
            <a:pPr marL="900000" lvl="0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этап – 15 ноября 2021г. – обработка данных. Прирост численности населения: по сравнению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оргпланом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8,8%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по сравнению с переписью 2010г.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10%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6" y="1224328"/>
            <a:ext cx="720458" cy="643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47" y="2235872"/>
            <a:ext cx="720458" cy="655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" y="5939692"/>
            <a:ext cx="914402" cy="6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3325339" y="135199"/>
            <a:ext cx="6374465" cy="651624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gradFill>
            <a:gsLst>
              <a:gs pos="99000">
                <a:srgbClr val="A21630"/>
              </a:gs>
              <a:gs pos="0">
                <a:srgbClr val="DA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518807" y="61559"/>
            <a:ext cx="5494564" cy="791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4400" dirty="0" smtClean="0">
                <a:solidFill>
                  <a:schemeClr val="bg1"/>
                </a:solidFill>
                <a:latin typeface="Arial"/>
                <a:cs typeface="Arial"/>
              </a:rPr>
              <a:t>РЕЗУЛЬТАТЫ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75" y="61559"/>
            <a:ext cx="823635" cy="725264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429677" y="135198"/>
            <a:ext cx="5349858" cy="1097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842" y="2997270"/>
            <a:ext cx="101863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0000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Проведено</a:t>
            </a:r>
          </a:p>
          <a:p>
            <a:pPr marL="900000"/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000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проведено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мероприятий с ОГВ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ОМСУ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(обучающие семинары,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вебинары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круглые столы)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4822" y="3837668"/>
            <a:ext cx="10164356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0000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Работа со СМИ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 - 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СМИ Калужской области</a:t>
            </a: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подготовлено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138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пресс-релизов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опубликовано в СМИ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966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раз</a:t>
            </a: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ВПН – опубликовано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2900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материалов, с начала активной фазы ИРР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1469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материалов,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участием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медийных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лиц Калужской области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579</a:t>
            </a: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обращений на сайт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75695,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количество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сообщений в новостной ленте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227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4821" y="5592896"/>
            <a:ext cx="10164357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000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Подготовка кадров и обучение</a:t>
            </a: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 специальностям, обязательным к аттестации 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специалистов </a:t>
            </a: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программам повышения квалификации -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специалистов </a:t>
            </a: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наставничество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было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установлено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отношении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государственных служащих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3332" y="1765554"/>
            <a:ext cx="10195845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0000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Поступило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230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обращений через ЕПГУ,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63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- от органов государственной власти,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67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– органов местного самоуправления,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43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– территориальных органов федеральных органов государственной власти,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банков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фондов,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– организаций,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43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- граждан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2843" y="844418"/>
            <a:ext cx="1018633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0000"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Подготовлено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выпущено</a:t>
            </a:r>
          </a:p>
          <a:p>
            <a:pPr marL="90000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докладов,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648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срочных информаций по актуальным вопросам,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264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сборника и бюллетеня,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00000"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36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экономико-статистических обзоров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32" y="5601877"/>
            <a:ext cx="911354" cy="923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20" y="844418"/>
            <a:ext cx="914402" cy="9113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84" y="1823897"/>
            <a:ext cx="914402" cy="911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24" y="2904327"/>
            <a:ext cx="914402" cy="9113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84" y="3926236"/>
            <a:ext cx="914402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400375"/>
            <a:ext cx="4927600" cy="3987800"/>
          </a:xfrm>
        </p:spPr>
        <p:txBody>
          <a:bodyPr/>
          <a:lstStyle/>
          <a:p>
            <a:r>
              <a:rPr lang="ru-RU" dirty="0" smtClean="0"/>
              <a:t>ИННОВАЦИИ</a:t>
            </a:r>
          </a:p>
          <a:p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794765" y="3047108"/>
            <a:ext cx="506794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Внедрили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технологию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обработки поступающих грузов для обеспечения проводимых переписей и обследований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42" y="3030457"/>
            <a:ext cx="720458" cy="7181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56" y="3922671"/>
            <a:ext cx="914402" cy="9113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56" y="1993713"/>
            <a:ext cx="914402" cy="911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11700" y="3922671"/>
            <a:ext cx="49040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Организовали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обучение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специалистов  участвующих в Выборочном федеральном статистическом наблюдении по вопросам использования населением информационных технологий и информационно-телекоммуникационных сетей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63835" y="2187780"/>
            <a:ext cx="5196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Реализовали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удаленный защищенный доступ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сотрудников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Калугастата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к ресурсам ИВС Росстата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2383" y="1511423"/>
            <a:ext cx="464694" cy="508840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701417" y="579086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4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cxnSp>
        <p:nvCxnSpPr>
          <p:cNvPr id="38" name="Прямая соединительная линия 37"/>
          <p:cNvCxnSpPr/>
          <p:nvPr/>
        </p:nvCxnSpPr>
        <p:spPr>
          <a:xfrm>
            <a:off x="6046414" y="1557340"/>
            <a:ext cx="0" cy="4927280"/>
          </a:xfrm>
          <a:prstGeom prst="line">
            <a:avLst/>
          </a:prstGeom>
          <a:ln w="9525">
            <a:solidFill>
              <a:srgbClr val="003D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38531" y="1962036"/>
            <a:ext cx="10854339" cy="1"/>
          </a:xfrm>
          <a:prstGeom prst="line">
            <a:avLst/>
          </a:prstGeom>
          <a:ln w="9525">
            <a:solidFill>
              <a:srgbClr val="003D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Текст 2"/>
          <p:cNvSpPr>
            <a:spLocks noGrp="1"/>
          </p:cNvSpPr>
          <p:nvPr>
            <p:ph type="body" sz="quarter" idx="10"/>
          </p:nvPr>
        </p:nvSpPr>
        <p:spPr>
          <a:xfrm>
            <a:off x="614730" y="811448"/>
            <a:ext cx="8259575" cy="666343"/>
          </a:xfrm>
        </p:spPr>
        <p:txBody>
          <a:bodyPr/>
          <a:lstStyle/>
          <a:p>
            <a:pPr algn="ctr"/>
            <a:r>
              <a:rPr lang="ru-RU" dirty="0" smtClean="0"/>
              <a:t>ИННОВАЦИИ И ЛУЧШИЕ ПРАКТИКИ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8" y="3211787"/>
            <a:ext cx="637917" cy="6357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3" y="4145654"/>
            <a:ext cx="681143" cy="6788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3" y="5116481"/>
            <a:ext cx="676637" cy="6743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7" y="5991355"/>
            <a:ext cx="559603" cy="413921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125774"/>
              </p:ext>
            </p:extLst>
          </p:nvPr>
        </p:nvGraphicFramePr>
        <p:xfrm>
          <a:off x="847077" y="1511423"/>
          <a:ext cx="10854340" cy="5088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8984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  <a:gridCol w="5625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4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ИННОВАЦИЯ</a:t>
                      </a:r>
                      <a:r>
                        <a:rPr lang="ru-RU" sz="1050" b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/ ПРАКТИКА</a:t>
                      </a:r>
                      <a:endParaRPr lang="ru-RU" sz="1050" b="1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КРАТКОЕ ОПИСАНИЕ ПРОЕКТА</a:t>
                      </a:r>
                      <a:r>
                        <a:rPr lang="ru-RU" sz="1050" b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И РЕЗУЛЬТАТА</a:t>
                      </a:r>
                      <a:endParaRPr lang="ru-RU" sz="1050" b="1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  <a:tr h="1107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  Обучение</a:t>
                      </a:r>
                      <a:r>
                        <a:rPr lang="ru-RU" sz="9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специалистов  участвующих в Выборочном федеральном статистическом наблюдении по вопросам использования населением информационных технологий и информационно-телекоммуникационных сетей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Проведение обучающих семинаров  для интервьюеров и ОМСУ с участием специалистов </a:t>
                      </a:r>
                      <a:r>
                        <a:rPr lang="ru-RU" sz="90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Калугастата</a:t>
                      </a:r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Министерства цифрового развития Калужской</a:t>
                      </a: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области и </a:t>
                      </a:r>
                      <a:b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«Центра  современного образования» Калужской области</a:t>
                      </a:r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Результат – Получение</a:t>
                      </a: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полной и достоверной информации от респондентов  об </a:t>
                      </a:r>
                      <a:r>
                        <a:rPr lang="ru-RU" sz="9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информационных технологиях и информационно-телекоммуникационных сетях</a:t>
                      </a:r>
                      <a:endParaRPr lang="ru-RU" sz="900" b="1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8972"/>
                  </a:ext>
                </a:extLst>
              </a:tr>
              <a:tr h="981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ru-RU" sz="9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Внедрена технология обработки поступающих грузов для обеспечения проводимых переписей и обследований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Организованы специальные места на складе для хранения грузов по переписям и обследованиям</a:t>
                      </a:r>
                      <a:endParaRPr lang="ru-RU" sz="90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Результат –  </a:t>
                      </a:r>
                      <a:r>
                        <a:rPr lang="ru-RU" sz="9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Оптимизация трудовых затрат и обеспечение сохранности имущества при обработке поступающего груза для обеспечения проведения переписей и обследований, текущей деятельности</a:t>
                      </a:r>
                      <a:endParaRPr lang="ru-RU" sz="9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7609531"/>
                  </a:ext>
                </a:extLst>
              </a:tr>
              <a:tr h="1153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3. </a:t>
                      </a:r>
                      <a:r>
                        <a:rPr lang="ru-RU" sz="9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Взаимодействие со всеми МФЦ области (38 )по вопросам организации проведения ВПН раунда 2020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Заключено соглашение о сотрудничестве между ГБУ</a:t>
                      </a: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Калужской области «Многофункциональный цент предоставления государственных и муниципальных услуг Калужской области» и </a:t>
                      </a:r>
                      <a:r>
                        <a:rPr lang="ru-RU" sz="900" u="none" strike="noStrik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Калугастатом</a:t>
                      </a: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при проведении ВПН 2020. Сделаны вводные и поставлены основные задачи по прохождению переписи населения в МФЦ</a:t>
                      </a:r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Результат - </a:t>
                      </a: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 24 МФЦ были организованы стационарные участки  </a:t>
                      </a:r>
                      <a:endParaRPr lang="ru-RU" sz="9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6277849"/>
                  </a:ext>
                </a:extLst>
              </a:tr>
              <a:tr h="711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4.  Организация</a:t>
                      </a:r>
                      <a:r>
                        <a:rPr lang="ru-RU" sz="9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удаленного защищенного доступа сотрудников </a:t>
                      </a:r>
                      <a:r>
                        <a:rPr lang="ru-RU" sz="90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Калугастата</a:t>
                      </a:r>
                      <a:r>
                        <a:rPr lang="ru-RU" sz="9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к ресурсам ИВС Росстата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35</a:t>
                      </a: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сотрудникам областного уровня (22% предельной численности) организован удаленный защищенный доступ к ресурсам ИВС Росстат</a:t>
                      </a:r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Результат –  Обеспечение бесперебойной работы подразделений </a:t>
                      </a:r>
                      <a:r>
                        <a:rPr lang="ru-RU" sz="90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Калугастата</a:t>
                      </a: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 период</a:t>
                      </a: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пандемии </a:t>
                      </a:r>
                      <a:r>
                        <a:rPr lang="en-US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COVID-19</a:t>
                      </a:r>
                      <a:endParaRPr lang="ru-RU" sz="9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339545"/>
                  </a:ext>
                </a:extLst>
              </a:tr>
              <a:tr h="711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ru-RU" sz="9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ru-RU" sz="9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ЗОЖ акция «К здоровью - не словом, а делом!»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Мотивация</a:t>
                      </a:r>
                      <a:r>
                        <a:rPr lang="ru-RU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сотрудников к ведению здорового образа жизни, участию в вакцинации в период пандемии </a:t>
                      </a:r>
                      <a:r>
                        <a:rPr lang="en-US" sz="9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COVID-19</a:t>
                      </a:r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ru-RU" sz="9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Результат -  Снижение заболеваемости, достижение коллективного иммунитета </a:t>
                      </a:r>
                      <a:r>
                        <a:rPr lang="ru-RU" sz="90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Калугастата</a:t>
                      </a:r>
                      <a:endParaRPr lang="ru-RU" sz="90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b"/>
                      <a:endParaRPr lang="ru-RU" sz="9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6" y="644736"/>
            <a:ext cx="673609" cy="7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837" y="995137"/>
            <a:ext cx="1861270" cy="15764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271" y="168078"/>
            <a:ext cx="1761160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943" y="461486"/>
            <a:ext cx="115476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СПЕЦИАЛИСТОВ  УЧАСТВУЮЩИХ В ВЫБОРОЧНОМ ФЕДЕРАЛЬНОМ СТАТИСТИЧЕСКОМ НАБЛЮДЕНИИ ПО ВОПРОСАМ ИСПОЛЬЗОВАНИЯ НАСЕЛЕНИЕМ ИНФОРМАЦИОННЫХ ТЕХНОЛОГИЙ И ИНФОРМАЦИОННО-ТЕЛЕКОММУНИКАЦИОННЫХ СЕТЕЙ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" y="1240971"/>
            <a:ext cx="1090448" cy="922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7786" y="1418468"/>
            <a:ext cx="94379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4 обучающих семинара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интервьюеров и ОМСУ 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Калугастата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Министерства цифрового развития Калужской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 современного образования» Калужской области.</a:t>
            </a:r>
          </a:p>
          <a:p>
            <a:pPr font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доведение до интервьюеров информации о наличии технической возможности подключения в определенном населенном пункте к информационно-телекоммуникационным сетям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обучение правильному использованию техники интервью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7" y="2257289"/>
            <a:ext cx="885947" cy="8614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02" y="5186200"/>
            <a:ext cx="1876134" cy="1286712"/>
          </a:xfrm>
          <a:prstGeom prst="rect">
            <a:avLst/>
          </a:prstGeom>
        </p:spPr>
      </p:pic>
      <p:pic>
        <p:nvPicPr>
          <p:cNvPr id="1026" name="Picture 2" descr="C:\МОИДОК~1\СВОДНЫЙ\СМИ\2021\фото\ВКС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6" y="3592286"/>
            <a:ext cx="3604300" cy="28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1" y="3592286"/>
            <a:ext cx="3757772" cy="280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" y="539460"/>
            <a:ext cx="814878" cy="8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52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7846</TotalTime>
  <Words>2059</Words>
  <Application>Microsoft Office PowerPoint</Application>
  <PresentationFormat>Произвольный</PresentationFormat>
  <Paragraphs>349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Морозова Ольга Анатольевна</cp:lastModifiedBy>
  <cp:revision>332</cp:revision>
  <cp:lastPrinted>2021-12-16T11:22:56Z</cp:lastPrinted>
  <dcterms:created xsi:type="dcterms:W3CDTF">2020-03-31T09:31:17Z</dcterms:created>
  <dcterms:modified xsi:type="dcterms:W3CDTF">2021-12-20T13:32:54Z</dcterms:modified>
</cp:coreProperties>
</file>